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ppt/tags/tag18.xml" ContentType="application/vnd.openxmlformats-officedocument.presentationml.tags+xml"/>
  <Override PartName="/ppt/notesSlides/notesSlide17.xml" ContentType="application/vnd.openxmlformats-officedocument.presentationml.notesSlide+xml"/>
  <Override PartName="/ppt/tags/tag19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2" r:id="rId3"/>
    <p:sldId id="274" r:id="rId4"/>
    <p:sldId id="273" r:id="rId5"/>
    <p:sldId id="275" r:id="rId6"/>
    <p:sldId id="259" r:id="rId7"/>
    <p:sldId id="265" r:id="rId8"/>
    <p:sldId id="257" r:id="rId9"/>
    <p:sldId id="271" r:id="rId10"/>
    <p:sldId id="260" r:id="rId11"/>
    <p:sldId id="262" r:id="rId12"/>
    <p:sldId id="263" r:id="rId13"/>
    <p:sldId id="264" r:id="rId14"/>
    <p:sldId id="268" r:id="rId15"/>
    <p:sldId id="269" r:id="rId16"/>
    <p:sldId id="270" r:id="rId17"/>
    <p:sldId id="267" r:id="rId18"/>
    <p:sldId id="266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3F48-B254-4E91-B266-892C505BAAA8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67AB8-642D-4455-AF37-8EB63883D0C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081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0420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884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6562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346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5432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72207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40284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41779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50156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678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9021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5763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1483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62324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926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8912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9667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767AB8-642D-4455-AF37-8EB63883D0C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4986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Rectangle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7" name="Rectangle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Oval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Oval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Oval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8" name="Rectangle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9" name="Oval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0" name="Oval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1" name="Oval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Oval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Oval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82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tags" Target="../tags/tag11.x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8.wmf"/><Relationship Id="rId4" Type="http://schemas.openxmlformats.org/officeDocument/2006/relationships/image" Target="../media/image78.png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89.w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84.wmf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tags" Target="../tags/tag12.xml"/><Relationship Id="rId6" Type="http://schemas.openxmlformats.org/officeDocument/2006/relationships/oleObject" Target="../embeddings/oleObject85.bin"/><Relationship Id="rId11" Type="http://schemas.openxmlformats.org/officeDocument/2006/relationships/oleObject" Target="../embeddings/oleObject87.bin"/><Relationship Id="rId5" Type="http://schemas.openxmlformats.org/officeDocument/2006/relationships/image" Target="../media/image83.wmf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5.wmf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7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8.bin"/><Relationship Id="rId26" Type="http://schemas.openxmlformats.org/officeDocument/2006/relationships/oleObject" Target="../embeddings/oleObject102.bin"/><Relationship Id="rId39" Type="http://schemas.openxmlformats.org/officeDocument/2006/relationships/image" Target="../media/image107.wmf"/><Relationship Id="rId21" Type="http://schemas.openxmlformats.org/officeDocument/2006/relationships/image" Target="../media/image98.wmf"/><Relationship Id="rId34" Type="http://schemas.openxmlformats.org/officeDocument/2006/relationships/oleObject" Target="../embeddings/oleObject106.bin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5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33" Type="http://schemas.openxmlformats.org/officeDocument/2006/relationships/image" Target="../media/image104.wmf"/><Relationship Id="rId38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7.bin"/><Relationship Id="rId20" Type="http://schemas.openxmlformats.org/officeDocument/2006/relationships/oleObject" Target="../embeddings/oleObject99.bin"/><Relationship Id="rId29" Type="http://schemas.openxmlformats.org/officeDocument/2006/relationships/image" Target="../media/image102.wmf"/><Relationship Id="rId1" Type="http://schemas.openxmlformats.org/officeDocument/2006/relationships/tags" Target="../tags/tag13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1.bin"/><Relationship Id="rId32" Type="http://schemas.openxmlformats.org/officeDocument/2006/relationships/oleObject" Target="../embeddings/oleObject105.bin"/><Relationship Id="rId37" Type="http://schemas.openxmlformats.org/officeDocument/2006/relationships/image" Target="../media/image106.wmf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28" Type="http://schemas.openxmlformats.org/officeDocument/2006/relationships/oleObject" Target="../embeddings/oleObject103.bin"/><Relationship Id="rId36" Type="http://schemas.openxmlformats.org/officeDocument/2006/relationships/oleObject" Target="../embeddings/oleObject107.bin"/><Relationship Id="rId10" Type="http://schemas.openxmlformats.org/officeDocument/2006/relationships/oleObject" Target="../embeddings/oleObject94.bin"/><Relationship Id="rId19" Type="http://schemas.openxmlformats.org/officeDocument/2006/relationships/image" Target="../media/image97.wmf"/><Relationship Id="rId31" Type="http://schemas.openxmlformats.org/officeDocument/2006/relationships/image" Target="../media/image103.wmf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6.bin"/><Relationship Id="rId22" Type="http://schemas.openxmlformats.org/officeDocument/2006/relationships/oleObject" Target="../embeddings/oleObject100.bin"/><Relationship Id="rId27" Type="http://schemas.openxmlformats.org/officeDocument/2006/relationships/image" Target="../media/image101.wmf"/><Relationship Id="rId30" Type="http://schemas.openxmlformats.org/officeDocument/2006/relationships/oleObject" Target="../embeddings/oleObject104.bin"/><Relationship Id="rId35" Type="http://schemas.openxmlformats.org/officeDocument/2006/relationships/image" Target="../media/image105.wmf"/><Relationship Id="rId8" Type="http://schemas.openxmlformats.org/officeDocument/2006/relationships/oleObject" Target="../embeddings/oleObject93.bin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116.bin"/><Relationship Id="rId26" Type="http://schemas.openxmlformats.org/officeDocument/2006/relationships/oleObject" Target="../embeddings/oleObject120.bin"/><Relationship Id="rId39" Type="http://schemas.openxmlformats.org/officeDocument/2006/relationships/image" Target="../media/image125.wmf"/><Relationship Id="rId21" Type="http://schemas.openxmlformats.org/officeDocument/2006/relationships/image" Target="../media/image116.wmf"/><Relationship Id="rId34" Type="http://schemas.openxmlformats.org/officeDocument/2006/relationships/oleObject" Target="../embeddings/oleObject124.bin"/><Relationship Id="rId42" Type="http://schemas.openxmlformats.org/officeDocument/2006/relationships/oleObject" Target="../embeddings/oleObject128.bin"/><Relationship Id="rId47" Type="http://schemas.openxmlformats.org/officeDocument/2006/relationships/image" Target="../media/image129.wmf"/><Relationship Id="rId50" Type="http://schemas.openxmlformats.org/officeDocument/2006/relationships/oleObject" Target="../embeddings/oleObject132.bin"/><Relationship Id="rId7" Type="http://schemas.openxmlformats.org/officeDocument/2006/relationships/image" Target="../media/image10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5.bin"/><Relationship Id="rId29" Type="http://schemas.openxmlformats.org/officeDocument/2006/relationships/image" Target="../media/image120.wmf"/><Relationship Id="rId11" Type="http://schemas.openxmlformats.org/officeDocument/2006/relationships/image" Target="../media/image111.wmf"/><Relationship Id="rId24" Type="http://schemas.openxmlformats.org/officeDocument/2006/relationships/oleObject" Target="../embeddings/oleObject119.bin"/><Relationship Id="rId32" Type="http://schemas.openxmlformats.org/officeDocument/2006/relationships/oleObject" Target="../embeddings/oleObject123.bin"/><Relationship Id="rId37" Type="http://schemas.openxmlformats.org/officeDocument/2006/relationships/image" Target="../media/image124.wmf"/><Relationship Id="rId40" Type="http://schemas.openxmlformats.org/officeDocument/2006/relationships/oleObject" Target="../embeddings/oleObject127.bin"/><Relationship Id="rId45" Type="http://schemas.openxmlformats.org/officeDocument/2006/relationships/image" Target="../media/image128.wmf"/><Relationship Id="rId53" Type="http://schemas.openxmlformats.org/officeDocument/2006/relationships/image" Target="../media/image132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2.bin"/><Relationship Id="rId19" Type="http://schemas.openxmlformats.org/officeDocument/2006/relationships/image" Target="../media/image115.wmf"/><Relationship Id="rId31" Type="http://schemas.openxmlformats.org/officeDocument/2006/relationships/image" Target="../media/image121.wmf"/><Relationship Id="rId44" Type="http://schemas.openxmlformats.org/officeDocument/2006/relationships/oleObject" Target="../embeddings/oleObject129.bin"/><Relationship Id="rId52" Type="http://schemas.openxmlformats.org/officeDocument/2006/relationships/oleObject" Target="../embeddings/oleObject133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14.bin"/><Relationship Id="rId22" Type="http://schemas.openxmlformats.org/officeDocument/2006/relationships/oleObject" Target="../embeddings/oleObject118.bin"/><Relationship Id="rId27" Type="http://schemas.openxmlformats.org/officeDocument/2006/relationships/image" Target="../media/image119.wmf"/><Relationship Id="rId30" Type="http://schemas.openxmlformats.org/officeDocument/2006/relationships/oleObject" Target="../embeddings/oleObject122.bin"/><Relationship Id="rId35" Type="http://schemas.openxmlformats.org/officeDocument/2006/relationships/image" Target="../media/image123.wmf"/><Relationship Id="rId43" Type="http://schemas.openxmlformats.org/officeDocument/2006/relationships/image" Target="../media/image127.wmf"/><Relationship Id="rId48" Type="http://schemas.openxmlformats.org/officeDocument/2006/relationships/oleObject" Target="../embeddings/oleObject131.bin"/><Relationship Id="rId8" Type="http://schemas.openxmlformats.org/officeDocument/2006/relationships/oleObject" Target="../embeddings/oleObject111.bin"/><Relationship Id="rId51" Type="http://schemas.openxmlformats.org/officeDocument/2006/relationships/image" Target="../media/image131.wmf"/><Relationship Id="rId3" Type="http://schemas.openxmlformats.org/officeDocument/2006/relationships/notesSlide" Target="../notesSlides/notesSlide13.xml"/><Relationship Id="rId12" Type="http://schemas.openxmlformats.org/officeDocument/2006/relationships/oleObject" Target="../embeddings/oleObject113.bin"/><Relationship Id="rId17" Type="http://schemas.openxmlformats.org/officeDocument/2006/relationships/image" Target="../media/image114.wmf"/><Relationship Id="rId25" Type="http://schemas.openxmlformats.org/officeDocument/2006/relationships/image" Target="../media/image118.wmf"/><Relationship Id="rId33" Type="http://schemas.openxmlformats.org/officeDocument/2006/relationships/image" Target="../media/image122.wmf"/><Relationship Id="rId38" Type="http://schemas.openxmlformats.org/officeDocument/2006/relationships/oleObject" Target="../embeddings/oleObject126.bin"/><Relationship Id="rId46" Type="http://schemas.openxmlformats.org/officeDocument/2006/relationships/oleObject" Target="../embeddings/oleObject130.bin"/><Relationship Id="rId20" Type="http://schemas.openxmlformats.org/officeDocument/2006/relationships/oleObject" Target="../embeddings/oleObject117.bin"/><Relationship Id="rId41" Type="http://schemas.openxmlformats.org/officeDocument/2006/relationships/image" Target="../media/image126.wmf"/><Relationship Id="rId1" Type="http://schemas.openxmlformats.org/officeDocument/2006/relationships/tags" Target="../tags/tag14.xml"/><Relationship Id="rId6" Type="http://schemas.openxmlformats.org/officeDocument/2006/relationships/oleObject" Target="../embeddings/oleObject110.bin"/><Relationship Id="rId15" Type="http://schemas.openxmlformats.org/officeDocument/2006/relationships/image" Target="../media/image113.wmf"/><Relationship Id="rId23" Type="http://schemas.openxmlformats.org/officeDocument/2006/relationships/image" Target="../media/image117.wmf"/><Relationship Id="rId28" Type="http://schemas.openxmlformats.org/officeDocument/2006/relationships/oleObject" Target="../embeddings/oleObject121.bin"/><Relationship Id="rId36" Type="http://schemas.openxmlformats.org/officeDocument/2006/relationships/oleObject" Target="../embeddings/oleObject125.bin"/><Relationship Id="rId49" Type="http://schemas.openxmlformats.org/officeDocument/2006/relationships/image" Target="../media/image130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35.wmf"/><Relationship Id="rId18" Type="http://schemas.openxmlformats.org/officeDocument/2006/relationships/oleObject" Target="../embeddings/oleObject141.bin"/><Relationship Id="rId26" Type="http://schemas.openxmlformats.org/officeDocument/2006/relationships/oleObject" Target="../embeddings/oleObject145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139.wmf"/><Relationship Id="rId34" Type="http://schemas.openxmlformats.org/officeDocument/2006/relationships/oleObject" Target="../embeddings/oleObject149.bin"/><Relationship Id="rId7" Type="http://schemas.openxmlformats.org/officeDocument/2006/relationships/image" Target="../media/image111.wmf"/><Relationship Id="rId12" Type="http://schemas.openxmlformats.org/officeDocument/2006/relationships/oleObject" Target="../embeddings/oleObject138.bin"/><Relationship Id="rId17" Type="http://schemas.openxmlformats.org/officeDocument/2006/relationships/image" Target="../media/image137.wmf"/><Relationship Id="rId25" Type="http://schemas.openxmlformats.org/officeDocument/2006/relationships/image" Target="../media/image141.wmf"/><Relationship Id="rId33" Type="http://schemas.openxmlformats.org/officeDocument/2006/relationships/image" Target="../media/image1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0.bin"/><Relationship Id="rId20" Type="http://schemas.openxmlformats.org/officeDocument/2006/relationships/oleObject" Target="../embeddings/oleObject142.bin"/><Relationship Id="rId29" Type="http://schemas.openxmlformats.org/officeDocument/2006/relationships/image" Target="../media/image143.wmf"/><Relationship Id="rId1" Type="http://schemas.openxmlformats.org/officeDocument/2006/relationships/tags" Target="../tags/tag15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34.wmf"/><Relationship Id="rId24" Type="http://schemas.openxmlformats.org/officeDocument/2006/relationships/oleObject" Target="../embeddings/oleObject144.bin"/><Relationship Id="rId32" Type="http://schemas.openxmlformats.org/officeDocument/2006/relationships/oleObject" Target="../embeddings/oleObject148.bin"/><Relationship Id="rId5" Type="http://schemas.openxmlformats.org/officeDocument/2006/relationships/image" Target="../media/image109.wmf"/><Relationship Id="rId15" Type="http://schemas.openxmlformats.org/officeDocument/2006/relationships/image" Target="../media/image136.wmf"/><Relationship Id="rId23" Type="http://schemas.openxmlformats.org/officeDocument/2006/relationships/image" Target="../media/image140.wmf"/><Relationship Id="rId28" Type="http://schemas.openxmlformats.org/officeDocument/2006/relationships/oleObject" Target="../embeddings/oleObject146.bin"/><Relationship Id="rId10" Type="http://schemas.openxmlformats.org/officeDocument/2006/relationships/oleObject" Target="../embeddings/oleObject137.bin"/><Relationship Id="rId19" Type="http://schemas.openxmlformats.org/officeDocument/2006/relationships/image" Target="../media/image138.wmf"/><Relationship Id="rId31" Type="http://schemas.openxmlformats.org/officeDocument/2006/relationships/image" Target="../media/image144.wmf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33.wmf"/><Relationship Id="rId14" Type="http://schemas.openxmlformats.org/officeDocument/2006/relationships/oleObject" Target="../embeddings/oleObject139.bin"/><Relationship Id="rId22" Type="http://schemas.openxmlformats.org/officeDocument/2006/relationships/oleObject" Target="../embeddings/oleObject143.bin"/><Relationship Id="rId27" Type="http://schemas.openxmlformats.org/officeDocument/2006/relationships/image" Target="../media/image142.wmf"/><Relationship Id="rId30" Type="http://schemas.openxmlformats.org/officeDocument/2006/relationships/oleObject" Target="../embeddings/oleObject147.bin"/><Relationship Id="rId35" Type="http://schemas.openxmlformats.org/officeDocument/2006/relationships/image" Target="../media/image146.wmf"/><Relationship Id="rId8" Type="http://schemas.openxmlformats.org/officeDocument/2006/relationships/oleObject" Target="../embeddings/oleObject13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2.bin"/><Relationship Id="rId13" Type="http://schemas.openxmlformats.org/officeDocument/2006/relationships/image" Target="../media/image149.wmf"/><Relationship Id="rId18" Type="http://schemas.openxmlformats.org/officeDocument/2006/relationships/oleObject" Target="../embeddings/oleObject157.bin"/><Relationship Id="rId26" Type="http://schemas.openxmlformats.org/officeDocument/2006/relationships/oleObject" Target="../embeddings/oleObject161.bin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153.wmf"/><Relationship Id="rId7" Type="http://schemas.openxmlformats.org/officeDocument/2006/relationships/image" Target="../media/image147.wmf"/><Relationship Id="rId12" Type="http://schemas.openxmlformats.org/officeDocument/2006/relationships/oleObject" Target="../embeddings/oleObject154.bin"/><Relationship Id="rId17" Type="http://schemas.openxmlformats.org/officeDocument/2006/relationships/image" Target="../media/image151.wmf"/><Relationship Id="rId25" Type="http://schemas.openxmlformats.org/officeDocument/2006/relationships/image" Target="../media/image15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6.bin"/><Relationship Id="rId20" Type="http://schemas.openxmlformats.org/officeDocument/2006/relationships/oleObject" Target="../embeddings/oleObject158.bin"/><Relationship Id="rId29" Type="http://schemas.openxmlformats.org/officeDocument/2006/relationships/image" Target="../media/image157.wmf"/><Relationship Id="rId1" Type="http://schemas.openxmlformats.org/officeDocument/2006/relationships/tags" Target="../tags/tag16.xml"/><Relationship Id="rId6" Type="http://schemas.openxmlformats.org/officeDocument/2006/relationships/oleObject" Target="../embeddings/oleObject151.bin"/><Relationship Id="rId11" Type="http://schemas.openxmlformats.org/officeDocument/2006/relationships/image" Target="../media/image148.wmf"/><Relationship Id="rId24" Type="http://schemas.openxmlformats.org/officeDocument/2006/relationships/oleObject" Target="../embeddings/oleObject160.bin"/><Relationship Id="rId5" Type="http://schemas.openxmlformats.org/officeDocument/2006/relationships/image" Target="../media/image111.wmf"/><Relationship Id="rId15" Type="http://schemas.openxmlformats.org/officeDocument/2006/relationships/image" Target="../media/image150.wmf"/><Relationship Id="rId23" Type="http://schemas.openxmlformats.org/officeDocument/2006/relationships/image" Target="../media/image154.wmf"/><Relationship Id="rId28" Type="http://schemas.openxmlformats.org/officeDocument/2006/relationships/oleObject" Target="../embeddings/oleObject162.bin"/><Relationship Id="rId10" Type="http://schemas.openxmlformats.org/officeDocument/2006/relationships/oleObject" Target="../embeddings/oleObject153.bin"/><Relationship Id="rId19" Type="http://schemas.openxmlformats.org/officeDocument/2006/relationships/image" Target="../media/image152.wmf"/><Relationship Id="rId4" Type="http://schemas.openxmlformats.org/officeDocument/2006/relationships/oleObject" Target="../embeddings/oleObject150.bin"/><Relationship Id="rId9" Type="http://schemas.openxmlformats.org/officeDocument/2006/relationships/image" Target="../media/image126.wmf"/><Relationship Id="rId14" Type="http://schemas.openxmlformats.org/officeDocument/2006/relationships/oleObject" Target="../embeddings/oleObject155.bin"/><Relationship Id="rId22" Type="http://schemas.openxmlformats.org/officeDocument/2006/relationships/oleObject" Target="../embeddings/oleObject159.bin"/><Relationship Id="rId27" Type="http://schemas.openxmlformats.org/officeDocument/2006/relationships/image" Target="../media/image15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59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oleObject" Target="../embeddings/oleObject164.bin"/><Relationship Id="rId5" Type="http://schemas.openxmlformats.org/officeDocument/2006/relationships/image" Target="../media/image158.wmf"/><Relationship Id="rId4" Type="http://schemas.openxmlformats.org/officeDocument/2006/relationships/oleObject" Target="../embeddings/oleObject163.bin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167.wmf"/><Relationship Id="rId26" Type="http://schemas.openxmlformats.org/officeDocument/2006/relationships/image" Target="../media/image171.wmf"/><Relationship Id="rId39" Type="http://schemas.openxmlformats.org/officeDocument/2006/relationships/oleObject" Target="../embeddings/oleObject183.bin"/><Relationship Id="rId21" Type="http://schemas.openxmlformats.org/officeDocument/2006/relationships/oleObject" Target="../embeddings/oleObject173.bin"/><Relationship Id="rId34" Type="http://schemas.openxmlformats.org/officeDocument/2006/relationships/image" Target="../media/image175.wmf"/><Relationship Id="rId42" Type="http://schemas.openxmlformats.org/officeDocument/2006/relationships/image" Target="../media/image178.wmf"/><Relationship Id="rId7" Type="http://schemas.openxmlformats.org/officeDocument/2006/relationships/oleObject" Target="../embeddings/oleObject1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6.wmf"/><Relationship Id="rId20" Type="http://schemas.openxmlformats.org/officeDocument/2006/relationships/image" Target="../media/image168.wmf"/><Relationship Id="rId29" Type="http://schemas.openxmlformats.org/officeDocument/2006/relationships/oleObject" Target="../embeddings/oleObject177.bin"/><Relationship Id="rId41" Type="http://schemas.openxmlformats.org/officeDocument/2006/relationships/oleObject" Target="../embeddings/oleObject184.bin"/><Relationship Id="rId1" Type="http://schemas.openxmlformats.org/officeDocument/2006/relationships/tags" Target="../tags/tag18.xml"/><Relationship Id="rId6" Type="http://schemas.openxmlformats.org/officeDocument/2006/relationships/image" Target="../media/image161.wmf"/><Relationship Id="rId11" Type="http://schemas.openxmlformats.org/officeDocument/2006/relationships/oleObject" Target="../embeddings/oleObject168.bin"/><Relationship Id="rId24" Type="http://schemas.openxmlformats.org/officeDocument/2006/relationships/image" Target="../media/image170.wmf"/><Relationship Id="rId32" Type="http://schemas.openxmlformats.org/officeDocument/2006/relationships/image" Target="../media/image174.wmf"/><Relationship Id="rId37" Type="http://schemas.openxmlformats.org/officeDocument/2006/relationships/image" Target="../media/image176.wmf"/><Relationship Id="rId40" Type="http://schemas.openxmlformats.org/officeDocument/2006/relationships/image" Target="../media/image177.wmf"/><Relationship Id="rId5" Type="http://schemas.openxmlformats.org/officeDocument/2006/relationships/oleObject" Target="../embeddings/oleObject165.bin"/><Relationship Id="rId15" Type="http://schemas.openxmlformats.org/officeDocument/2006/relationships/oleObject" Target="../embeddings/oleObject170.bin"/><Relationship Id="rId23" Type="http://schemas.openxmlformats.org/officeDocument/2006/relationships/oleObject" Target="../embeddings/oleObject174.bin"/><Relationship Id="rId28" Type="http://schemas.openxmlformats.org/officeDocument/2006/relationships/image" Target="../media/image172.wmf"/><Relationship Id="rId36" Type="http://schemas.openxmlformats.org/officeDocument/2006/relationships/oleObject" Target="../embeddings/oleObject181.bin"/><Relationship Id="rId10" Type="http://schemas.openxmlformats.org/officeDocument/2006/relationships/image" Target="../media/image163.wmf"/><Relationship Id="rId19" Type="http://schemas.openxmlformats.org/officeDocument/2006/relationships/oleObject" Target="../embeddings/oleObject172.bin"/><Relationship Id="rId31" Type="http://schemas.openxmlformats.org/officeDocument/2006/relationships/oleObject" Target="../embeddings/oleObject178.bin"/><Relationship Id="rId44" Type="http://schemas.openxmlformats.org/officeDocument/2006/relationships/image" Target="../media/image179.wmf"/><Relationship Id="rId4" Type="http://schemas.openxmlformats.org/officeDocument/2006/relationships/image" Target="../media/image160.png"/><Relationship Id="rId9" Type="http://schemas.openxmlformats.org/officeDocument/2006/relationships/oleObject" Target="../embeddings/oleObject167.bin"/><Relationship Id="rId14" Type="http://schemas.openxmlformats.org/officeDocument/2006/relationships/image" Target="../media/image165.wmf"/><Relationship Id="rId22" Type="http://schemas.openxmlformats.org/officeDocument/2006/relationships/image" Target="../media/image169.wmf"/><Relationship Id="rId27" Type="http://schemas.openxmlformats.org/officeDocument/2006/relationships/oleObject" Target="../embeddings/oleObject176.bin"/><Relationship Id="rId30" Type="http://schemas.openxmlformats.org/officeDocument/2006/relationships/image" Target="../media/image173.wmf"/><Relationship Id="rId35" Type="http://schemas.openxmlformats.org/officeDocument/2006/relationships/oleObject" Target="../embeddings/oleObject180.bin"/><Relationship Id="rId43" Type="http://schemas.openxmlformats.org/officeDocument/2006/relationships/oleObject" Target="../embeddings/oleObject185.bin"/><Relationship Id="rId8" Type="http://schemas.openxmlformats.org/officeDocument/2006/relationships/image" Target="../media/image162.wmf"/><Relationship Id="rId3" Type="http://schemas.openxmlformats.org/officeDocument/2006/relationships/notesSlide" Target="../notesSlides/notesSlide17.xml"/><Relationship Id="rId12" Type="http://schemas.openxmlformats.org/officeDocument/2006/relationships/image" Target="../media/image164.wmf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5.bin"/><Relationship Id="rId33" Type="http://schemas.openxmlformats.org/officeDocument/2006/relationships/oleObject" Target="../embeddings/oleObject179.bin"/><Relationship Id="rId38" Type="http://schemas.openxmlformats.org/officeDocument/2006/relationships/oleObject" Target="../embeddings/oleObject182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90.bin"/><Relationship Id="rId18" Type="http://schemas.openxmlformats.org/officeDocument/2006/relationships/image" Target="../media/image187.wmf"/><Relationship Id="rId26" Type="http://schemas.openxmlformats.org/officeDocument/2006/relationships/image" Target="../media/image191.wmf"/><Relationship Id="rId39" Type="http://schemas.openxmlformats.org/officeDocument/2006/relationships/image" Target="../media/image192.wmf"/><Relationship Id="rId21" Type="http://schemas.openxmlformats.org/officeDocument/2006/relationships/oleObject" Target="../embeddings/oleObject194.bin"/><Relationship Id="rId34" Type="http://schemas.openxmlformats.org/officeDocument/2006/relationships/oleObject" Target="../embeddings/oleObject198.bin"/><Relationship Id="rId42" Type="http://schemas.openxmlformats.org/officeDocument/2006/relationships/oleObject" Target="../embeddings/oleObject202.bin"/><Relationship Id="rId47" Type="http://schemas.openxmlformats.org/officeDocument/2006/relationships/image" Target="../media/image196.wmf"/><Relationship Id="rId50" Type="http://schemas.openxmlformats.org/officeDocument/2006/relationships/oleObject" Target="../embeddings/oleObject206.bin"/><Relationship Id="rId55" Type="http://schemas.openxmlformats.org/officeDocument/2006/relationships/image" Target="../media/image200.wmf"/><Relationship Id="rId63" Type="http://schemas.openxmlformats.org/officeDocument/2006/relationships/image" Target="../media/image204.wmf"/><Relationship Id="rId7" Type="http://schemas.openxmlformats.org/officeDocument/2006/relationships/oleObject" Target="../embeddings/oleObject18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6.wmf"/><Relationship Id="rId29" Type="http://schemas.openxmlformats.org/officeDocument/2006/relationships/image" Target="../media/image101.wmf"/><Relationship Id="rId11" Type="http://schemas.openxmlformats.org/officeDocument/2006/relationships/oleObject" Target="../embeddings/oleObject189.bin"/><Relationship Id="rId24" Type="http://schemas.openxmlformats.org/officeDocument/2006/relationships/image" Target="../media/image190.wmf"/><Relationship Id="rId32" Type="http://schemas.openxmlformats.org/officeDocument/2006/relationships/oleObject" Target="../embeddings/oleObject197.bin"/><Relationship Id="rId37" Type="http://schemas.openxmlformats.org/officeDocument/2006/relationships/image" Target="../media/image105.wmf"/><Relationship Id="rId40" Type="http://schemas.openxmlformats.org/officeDocument/2006/relationships/oleObject" Target="../embeddings/oleObject201.bin"/><Relationship Id="rId45" Type="http://schemas.openxmlformats.org/officeDocument/2006/relationships/image" Target="../media/image195.wmf"/><Relationship Id="rId53" Type="http://schemas.openxmlformats.org/officeDocument/2006/relationships/image" Target="../media/image199.wmf"/><Relationship Id="rId58" Type="http://schemas.openxmlformats.org/officeDocument/2006/relationships/oleObject" Target="../embeddings/oleObject210.bin"/><Relationship Id="rId5" Type="http://schemas.openxmlformats.org/officeDocument/2006/relationships/oleObject" Target="../embeddings/oleObject186.bin"/><Relationship Id="rId61" Type="http://schemas.openxmlformats.org/officeDocument/2006/relationships/image" Target="../media/image203.wmf"/><Relationship Id="rId19" Type="http://schemas.openxmlformats.org/officeDocument/2006/relationships/oleObject" Target="../embeddings/oleObject193.bin"/><Relationship Id="rId14" Type="http://schemas.openxmlformats.org/officeDocument/2006/relationships/image" Target="../media/image185.wmf"/><Relationship Id="rId22" Type="http://schemas.openxmlformats.org/officeDocument/2006/relationships/image" Target="../media/image189.wmf"/><Relationship Id="rId27" Type="http://schemas.openxmlformats.org/officeDocument/2006/relationships/image" Target="../media/image205.png"/><Relationship Id="rId30" Type="http://schemas.openxmlformats.org/officeDocument/2006/relationships/oleObject" Target="../embeddings/oleObject103.bin"/><Relationship Id="rId35" Type="http://schemas.openxmlformats.org/officeDocument/2006/relationships/image" Target="../media/image104.wmf"/><Relationship Id="rId43" Type="http://schemas.openxmlformats.org/officeDocument/2006/relationships/image" Target="../media/image194.wmf"/><Relationship Id="rId48" Type="http://schemas.openxmlformats.org/officeDocument/2006/relationships/oleObject" Target="../embeddings/oleObject205.bin"/><Relationship Id="rId56" Type="http://schemas.openxmlformats.org/officeDocument/2006/relationships/oleObject" Target="../embeddings/oleObject209.bin"/><Relationship Id="rId8" Type="http://schemas.openxmlformats.org/officeDocument/2006/relationships/image" Target="../media/image182.wmf"/><Relationship Id="rId51" Type="http://schemas.openxmlformats.org/officeDocument/2006/relationships/image" Target="../media/image198.wmf"/><Relationship Id="rId3" Type="http://schemas.openxmlformats.org/officeDocument/2006/relationships/notesSlide" Target="../notesSlides/notesSlide18.xml"/><Relationship Id="rId12" Type="http://schemas.openxmlformats.org/officeDocument/2006/relationships/image" Target="../media/image184.wmf"/><Relationship Id="rId17" Type="http://schemas.openxmlformats.org/officeDocument/2006/relationships/oleObject" Target="../embeddings/oleObject192.bin"/><Relationship Id="rId25" Type="http://schemas.openxmlformats.org/officeDocument/2006/relationships/oleObject" Target="../embeddings/oleObject196.bin"/><Relationship Id="rId33" Type="http://schemas.openxmlformats.org/officeDocument/2006/relationships/image" Target="../media/image103.wmf"/><Relationship Id="rId38" Type="http://schemas.openxmlformats.org/officeDocument/2006/relationships/oleObject" Target="../embeddings/oleObject200.bin"/><Relationship Id="rId46" Type="http://schemas.openxmlformats.org/officeDocument/2006/relationships/oleObject" Target="../embeddings/oleObject204.bin"/><Relationship Id="rId59" Type="http://schemas.openxmlformats.org/officeDocument/2006/relationships/image" Target="../media/image202.wmf"/><Relationship Id="rId20" Type="http://schemas.openxmlformats.org/officeDocument/2006/relationships/image" Target="../media/image188.wmf"/><Relationship Id="rId41" Type="http://schemas.openxmlformats.org/officeDocument/2006/relationships/image" Target="../media/image193.wmf"/><Relationship Id="rId54" Type="http://schemas.openxmlformats.org/officeDocument/2006/relationships/oleObject" Target="../embeddings/oleObject208.bin"/><Relationship Id="rId62" Type="http://schemas.openxmlformats.org/officeDocument/2006/relationships/oleObject" Target="../embeddings/oleObject212.bin"/><Relationship Id="rId1" Type="http://schemas.openxmlformats.org/officeDocument/2006/relationships/tags" Target="../tags/tag19.xml"/><Relationship Id="rId6" Type="http://schemas.openxmlformats.org/officeDocument/2006/relationships/image" Target="../media/image181.wmf"/><Relationship Id="rId15" Type="http://schemas.openxmlformats.org/officeDocument/2006/relationships/oleObject" Target="../embeddings/oleObject191.bin"/><Relationship Id="rId23" Type="http://schemas.openxmlformats.org/officeDocument/2006/relationships/oleObject" Target="../embeddings/oleObject195.bin"/><Relationship Id="rId28" Type="http://schemas.openxmlformats.org/officeDocument/2006/relationships/oleObject" Target="../embeddings/oleObject102.bin"/><Relationship Id="rId36" Type="http://schemas.openxmlformats.org/officeDocument/2006/relationships/oleObject" Target="../embeddings/oleObject199.bin"/><Relationship Id="rId49" Type="http://schemas.openxmlformats.org/officeDocument/2006/relationships/image" Target="../media/image197.wmf"/><Relationship Id="rId57" Type="http://schemas.openxmlformats.org/officeDocument/2006/relationships/image" Target="../media/image201.wmf"/><Relationship Id="rId10" Type="http://schemas.openxmlformats.org/officeDocument/2006/relationships/image" Target="../media/image183.wmf"/><Relationship Id="rId31" Type="http://schemas.openxmlformats.org/officeDocument/2006/relationships/image" Target="../media/image102.wmf"/><Relationship Id="rId44" Type="http://schemas.openxmlformats.org/officeDocument/2006/relationships/oleObject" Target="../embeddings/oleObject203.bin"/><Relationship Id="rId52" Type="http://schemas.openxmlformats.org/officeDocument/2006/relationships/oleObject" Target="../embeddings/oleObject207.bin"/><Relationship Id="rId60" Type="http://schemas.openxmlformats.org/officeDocument/2006/relationships/oleObject" Target="../embeddings/oleObject211.bin"/><Relationship Id="rId4" Type="http://schemas.openxmlformats.org/officeDocument/2006/relationships/image" Target="../media/image180.png"/><Relationship Id="rId9" Type="http://schemas.openxmlformats.org/officeDocument/2006/relationships/oleObject" Target="../embeddings/oleObject18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image" Target="../media/image16.png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1" Type="http://schemas.openxmlformats.org/officeDocument/2006/relationships/tags" Target="../tags/tag5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6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1" Type="http://schemas.openxmlformats.org/officeDocument/2006/relationships/tags" Target="../tags/tag7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23" Type="http://schemas.openxmlformats.org/officeDocument/2006/relationships/image" Target="../media/image37.wmf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4.bin"/><Relationship Id="rId26" Type="http://schemas.openxmlformats.org/officeDocument/2006/relationships/oleObject" Target="../embeddings/oleObject48.bin"/><Relationship Id="rId21" Type="http://schemas.openxmlformats.org/officeDocument/2006/relationships/image" Target="../media/image46.wmf"/><Relationship Id="rId34" Type="http://schemas.openxmlformats.org/officeDocument/2006/relationships/oleObject" Target="../embeddings/oleObject52.bin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5" Type="http://schemas.openxmlformats.org/officeDocument/2006/relationships/image" Target="../media/image48.wmf"/><Relationship Id="rId33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oleObject" Target="../embeddings/oleObject45.bin"/><Relationship Id="rId29" Type="http://schemas.openxmlformats.org/officeDocument/2006/relationships/image" Target="../media/image50.wmf"/><Relationship Id="rId1" Type="http://schemas.openxmlformats.org/officeDocument/2006/relationships/tags" Target="../tags/tag8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47.bin"/><Relationship Id="rId32" Type="http://schemas.openxmlformats.org/officeDocument/2006/relationships/oleObject" Target="../embeddings/oleObject51.bin"/><Relationship Id="rId37" Type="http://schemas.openxmlformats.org/officeDocument/2006/relationships/image" Target="../media/image54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28" Type="http://schemas.openxmlformats.org/officeDocument/2006/relationships/oleObject" Target="../embeddings/oleObject49.bin"/><Relationship Id="rId36" Type="http://schemas.openxmlformats.org/officeDocument/2006/relationships/oleObject" Target="../embeddings/oleObject53.bin"/><Relationship Id="rId10" Type="http://schemas.openxmlformats.org/officeDocument/2006/relationships/oleObject" Target="../embeddings/oleObject40.bin"/><Relationship Id="rId19" Type="http://schemas.openxmlformats.org/officeDocument/2006/relationships/image" Target="../media/image45.wmf"/><Relationship Id="rId31" Type="http://schemas.openxmlformats.org/officeDocument/2006/relationships/image" Target="../media/image51.w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46.bin"/><Relationship Id="rId27" Type="http://schemas.openxmlformats.org/officeDocument/2006/relationships/image" Target="../media/image49.wmf"/><Relationship Id="rId30" Type="http://schemas.openxmlformats.org/officeDocument/2006/relationships/oleObject" Target="../embeddings/oleObject50.bin"/><Relationship Id="rId35" Type="http://schemas.openxmlformats.org/officeDocument/2006/relationships/image" Target="../media/image53.wmf"/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21" Type="http://schemas.openxmlformats.org/officeDocument/2006/relationships/oleObject" Target="../embeddings/oleObject62.bin"/><Relationship Id="rId34" Type="http://schemas.openxmlformats.org/officeDocument/2006/relationships/image" Target="../media/image68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33" Type="http://schemas.openxmlformats.org/officeDocument/2006/relationships/oleObject" Target="../embeddings/oleObject69.bin"/><Relationship Id="rId38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image" Target="../media/image66.wmf"/><Relationship Id="rId1" Type="http://schemas.openxmlformats.org/officeDocument/2006/relationships/tags" Target="../tags/tag9.x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4.wmf"/><Relationship Id="rId32" Type="http://schemas.openxmlformats.org/officeDocument/2006/relationships/image" Target="../media/image67.wmf"/><Relationship Id="rId37" Type="http://schemas.openxmlformats.org/officeDocument/2006/relationships/oleObject" Target="../embeddings/oleObject71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28" Type="http://schemas.openxmlformats.org/officeDocument/2006/relationships/oleObject" Target="../embeddings/oleObject66.bin"/><Relationship Id="rId36" Type="http://schemas.openxmlformats.org/officeDocument/2006/relationships/image" Target="../media/image69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1.bin"/><Relationship Id="rId31" Type="http://schemas.openxmlformats.org/officeDocument/2006/relationships/oleObject" Target="../embeddings/oleObject68.bin"/><Relationship Id="rId4" Type="http://schemas.openxmlformats.org/officeDocument/2006/relationships/image" Target="../media/image56.png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65.bin"/><Relationship Id="rId30" Type="http://schemas.openxmlformats.org/officeDocument/2006/relationships/oleObject" Target="../embeddings/oleObject67.bin"/><Relationship Id="rId35" Type="http://schemas.openxmlformats.org/officeDocument/2006/relationships/oleObject" Target="../embeddings/oleObject70.bin"/><Relationship Id="rId8" Type="http://schemas.openxmlformats.org/officeDocument/2006/relationships/image" Target="../media/image56.wmf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76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1" Type="http://schemas.openxmlformats.org/officeDocument/2006/relationships/tags" Target="../tags/tag10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71.wmf"/><Relationship Id="rId5" Type="http://schemas.openxmlformats.org/officeDocument/2006/relationships/image" Target="../media/image55.wmf"/><Relationship Id="rId15" Type="http://schemas.openxmlformats.org/officeDocument/2006/relationships/image" Target="../media/image73.wmf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75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7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91744" y="3068960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6.3 De </a:t>
            </a:r>
            <a:r>
              <a:rPr lang="en-CA" dirty="0" err="1"/>
              <a:t>Moivre’s</a:t>
            </a:r>
            <a:r>
              <a:rPr lang="en-CA" dirty="0"/>
              <a:t> Theorem and Complex Roots in Polar Form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926F-0B8F-4935-9F39-41E51C0E1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874" y="15070"/>
            <a:ext cx="8113814" cy="567191"/>
          </a:xfrm>
        </p:spPr>
        <p:txBody>
          <a:bodyPr>
            <a:normAutofit/>
          </a:bodyPr>
          <a:lstStyle/>
          <a:p>
            <a:r>
              <a:rPr lang="en-CA" sz="2400" dirty="0"/>
              <a:t>Finding Roots of Complex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1678BC-A661-412A-BFF3-1350D5F8035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35467" y="676094"/>
                <a:ext cx="11243733" cy="2423886"/>
              </a:xfrm>
            </p:spPr>
            <p:txBody>
              <a:bodyPr>
                <a:normAutofit/>
              </a:bodyPr>
              <a:lstStyle/>
              <a:p>
                <a:r>
                  <a:rPr lang="en-CA" sz="2000" dirty="0"/>
                  <a:t>When taking the n</a:t>
                </a:r>
                <a:r>
                  <a:rPr lang="en-CA" sz="2000" baseline="30000" dirty="0"/>
                  <a:t>th</a:t>
                </a:r>
                <a:r>
                  <a:rPr lang="en-CA" sz="2000" dirty="0"/>
                  <a:t> root of a complex number, it will have exactly “n” distinct roots</a:t>
                </a:r>
              </a:p>
              <a:p>
                <a:r>
                  <a:rPr lang="en-CA" sz="2000" dirty="0"/>
                  <a:t>These roots will spread equally around the argand plane</a:t>
                </a:r>
              </a:p>
              <a:p>
                <a:r>
                  <a:rPr lang="en-CA" sz="2000" dirty="0"/>
                  <a:t>Each root will be rotated exactly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000" i="1">
                            <a:latin typeface="Cambria Math" panose="02040503050406030204" pitchFamily="18" charset="0"/>
                          </a:rPr>
                          <m:t>360</m:t>
                        </m:r>
                        <m:r>
                          <a:rPr lang="en-CA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num>
                      <m:den>
                        <m:r>
                          <a:rPr lang="en-CA" sz="20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CA" sz="2000" dirty="0"/>
                  <a:t> degrees apart</a:t>
                </a:r>
              </a:p>
              <a:p>
                <a:r>
                  <a:rPr lang="en-CA" sz="2000" dirty="0"/>
                  <a:t>In polar form, use Euler’s formula to find the n</a:t>
                </a:r>
                <a:r>
                  <a:rPr lang="en-CA" sz="2000" baseline="30000" dirty="0"/>
                  <a:t>th</a:t>
                </a:r>
                <a:r>
                  <a:rPr lang="en-CA" sz="2000" dirty="0"/>
                  <a:t> root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1678BC-A661-412A-BFF3-1350D5F803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35467" y="676094"/>
                <a:ext cx="11243733" cy="2423886"/>
              </a:xfrm>
              <a:blipFill>
                <a:blip r:embed="rId4"/>
                <a:stretch>
                  <a:fillRect l="-54" t="-15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BD56C656-FC58-4DFB-A107-BC3DB9F63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0856253"/>
              </p:ext>
            </p:extLst>
          </p:nvPr>
        </p:nvGraphicFramePr>
        <p:xfrm>
          <a:off x="1787877" y="3090863"/>
          <a:ext cx="345281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0960" imgH="342720" progId="Equation.DSMT4">
                  <p:embed/>
                </p:oleObj>
              </mc:Choice>
              <mc:Fallback>
                <p:oleObj name="Equation" r:id="rId5" imgW="1650960" imgH="34272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BD56C656-FC58-4DFB-A107-BC3DB9F639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87877" y="3090863"/>
                        <a:ext cx="3452813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3D0EC50-DCAB-4A3A-B3DD-C1B58211B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50906"/>
              </p:ext>
            </p:extLst>
          </p:nvPr>
        </p:nvGraphicFramePr>
        <p:xfrm>
          <a:off x="1692050" y="3691166"/>
          <a:ext cx="573722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743200" imgH="342720" progId="Equation.DSMT4">
                  <p:embed/>
                </p:oleObj>
              </mc:Choice>
              <mc:Fallback>
                <p:oleObj name="Equation" r:id="rId7" imgW="2743200" imgH="3427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3D0EC50-DCAB-4A3A-B3DD-C1B58211BD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92050" y="3691166"/>
                        <a:ext cx="5737225" cy="71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DAB195D-819B-47A1-9704-CE87D4B55B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1765"/>
              </p:ext>
            </p:extLst>
          </p:nvPr>
        </p:nvGraphicFramePr>
        <p:xfrm>
          <a:off x="1692049" y="4312786"/>
          <a:ext cx="653415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24080" imgH="457200" progId="Equation.DSMT4">
                  <p:embed/>
                </p:oleObj>
              </mc:Choice>
              <mc:Fallback>
                <p:oleObj name="Equation" r:id="rId9" imgW="3124080" imgH="457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DAB195D-819B-47A1-9704-CE87D4B55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2049" y="4312786"/>
                        <a:ext cx="6534150" cy="954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2DC0813-B6C0-4570-B209-AC814AB7E4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344669"/>
              </p:ext>
            </p:extLst>
          </p:nvPr>
        </p:nvGraphicFramePr>
        <p:xfrm>
          <a:off x="1692050" y="5212901"/>
          <a:ext cx="6164263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46240" imgH="266400" progId="Equation.DSMT4">
                  <p:embed/>
                </p:oleObj>
              </mc:Choice>
              <mc:Fallback>
                <p:oleObj name="Equation" r:id="rId11" imgW="2946240" imgH="2664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32DC0813-B6C0-4570-B209-AC814AB7E4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92050" y="5212901"/>
                        <a:ext cx="6164263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7246D59-6BF8-4951-90EB-85A1454010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290787"/>
              </p:ext>
            </p:extLst>
          </p:nvPr>
        </p:nvGraphicFramePr>
        <p:xfrm>
          <a:off x="1774826" y="5697538"/>
          <a:ext cx="54197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590560" imgH="266400" progId="Equation.DSMT4">
                  <p:embed/>
                </p:oleObj>
              </mc:Choice>
              <mc:Fallback>
                <p:oleObj name="Equation" r:id="rId13" imgW="2590560" imgH="2664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7246D59-6BF8-4951-90EB-85A1454010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74826" y="5697538"/>
                        <a:ext cx="5419725" cy="55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88DE0B4F-C89C-4D43-BED9-6F928E4FFB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670858"/>
              </p:ext>
            </p:extLst>
          </p:nvPr>
        </p:nvGraphicFramePr>
        <p:xfrm>
          <a:off x="1825625" y="6291263"/>
          <a:ext cx="5314950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9800" imgH="266400" progId="Equation.DSMT4">
                  <p:embed/>
                </p:oleObj>
              </mc:Choice>
              <mc:Fallback>
                <p:oleObj name="Equation" r:id="rId15" imgW="2539800" imgH="2664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88DE0B4F-C89C-4D43-BED9-6F928E4FFB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25625" y="6291263"/>
                        <a:ext cx="5314950" cy="55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AF4D255-CE14-4E5B-B51D-50DBB3C1F5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1591359"/>
              </p:ext>
            </p:extLst>
          </p:nvPr>
        </p:nvGraphicFramePr>
        <p:xfrm>
          <a:off x="3014848" y="2398683"/>
          <a:ext cx="5376001" cy="5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68400" imgH="279360" progId="Equation.DSMT4">
                  <p:embed/>
                </p:oleObj>
              </mc:Choice>
              <mc:Fallback>
                <p:oleObj name="Equation" r:id="rId17" imgW="276840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AF4D255-CE14-4E5B-B51D-50DBB3C1F5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014848" y="2398683"/>
                        <a:ext cx="5376001" cy="544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4622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1B64E2-6621-4B64-A353-F7AA314BD8C4}"/>
              </a:ext>
            </a:extLst>
          </p:cNvPr>
          <p:cNvSpPr txBox="1"/>
          <p:nvPr/>
        </p:nvSpPr>
        <p:spPr>
          <a:xfrm flipH="1">
            <a:off x="1717446" y="876587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First convert to Polar Form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CD25385-7CDB-4645-9405-4A037D174E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598377"/>
              </p:ext>
            </p:extLst>
          </p:nvPr>
        </p:nvGraphicFramePr>
        <p:xfrm>
          <a:off x="1802037" y="1245920"/>
          <a:ext cx="32210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266400" progId="Equation.DSMT4">
                  <p:embed/>
                </p:oleObj>
              </mc:Choice>
              <mc:Fallback>
                <p:oleObj name="Equation" r:id="rId4" imgW="1879560" imgH="266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CD25385-7CDB-4645-9405-4A037D174E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02037" y="1245920"/>
                        <a:ext cx="3221038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0368E5C-5A90-44B5-ADD4-1DA14B39CD45}"/>
              </a:ext>
            </a:extLst>
          </p:cNvPr>
          <p:cNvSpPr txBox="1"/>
          <p:nvPr/>
        </p:nvSpPr>
        <p:spPr>
          <a:xfrm flipH="1">
            <a:off x="1780264" y="1714554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Then find the general form: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AAF6693-EA5B-41EB-AD76-F36217AF0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777894"/>
              </p:ext>
            </p:extLst>
          </p:nvPr>
        </p:nvGraphicFramePr>
        <p:xfrm>
          <a:off x="1780265" y="2129991"/>
          <a:ext cx="53752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266400" progId="Equation.DSMT4">
                  <p:embed/>
                </p:oleObj>
              </mc:Choice>
              <mc:Fallback>
                <p:oleObj name="Equation" r:id="rId6" imgW="3136680" imgH="266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AAF6693-EA5B-41EB-AD76-F36217AF01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80265" y="2129991"/>
                        <a:ext cx="5375275" cy="47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B9EEA91-F978-4822-8E90-536E28984F0E}"/>
                  </a:ext>
                </a:extLst>
              </p:cNvPr>
              <p:cNvSpPr txBox="1"/>
              <p:nvPr/>
            </p:nvSpPr>
            <p:spPr>
              <a:xfrm flipH="1">
                <a:off x="1820221" y="2671314"/>
                <a:ext cx="5413830" cy="48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Using </a:t>
                </a:r>
                <a:r>
                  <a:rPr lang="en-CA" dirty="0" err="1">
                    <a:solidFill>
                      <a:srgbClr val="FF0000"/>
                    </a:solidFill>
                  </a:rPr>
                  <a:t>DeMoivre’s</a:t>
                </a:r>
                <a:r>
                  <a:rPr lang="en-CA" dirty="0">
                    <a:solidFill>
                      <a:srgbClr val="FF0000"/>
                    </a:solidFill>
                  </a:rPr>
                  <a:t> theorem, we let </a:t>
                </a:r>
                <a14:m>
                  <m:oMath xmlns:m="http://schemas.openxmlformats.org/officeDocument/2006/math"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CA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CA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CA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CA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B9EEA91-F978-4822-8E90-536E28984F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820221" y="2671314"/>
                <a:ext cx="5413830" cy="483466"/>
              </a:xfrm>
              <a:prstGeom prst="rect">
                <a:avLst/>
              </a:prstGeom>
              <a:blipFill>
                <a:blip r:embed="rId8"/>
                <a:stretch>
                  <a:fillRect l="-1014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105F56-B029-4C47-8DD7-084598E56A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627920"/>
              </p:ext>
            </p:extLst>
          </p:nvPr>
        </p:nvGraphicFramePr>
        <p:xfrm>
          <a:off x="1704064" y="3068025"/>
          <a:ext cx="55276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225600" imgH="393480" progId="Equation.DSMT4">
                  <p:embed/>
                </p:oleObj>
              </mc:Choice>
              <mc:Fallback>
                <p:oleObj name="Equation" r:id="rId9" imgW="32256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105F56-B029-4C47-8DD7-084598E56A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04064" y="3068025"/>
                        <a:ext cx="5527675" cy="706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7368798-B56A-47D1-91B7-D8065A61FC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709970"/>
              </p:ext>
            </p:extLst>
          </p:nvPr>
        </p:nvGraphicFramePr>
        <p:xfrm>
          <a:off x="1704063" y="3737787"/>
          <a:ext cx="5854700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416040" imgH="482400" progId="Equation.DSMT4">
                  <p:embed/>
                </p:oleObj>
              </mc:Choice>
              <mc:Fallback>
                <p:oleObj name="Equation" r:id="rId11" imgW="3416040" imgH="4824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7368798-B56A-47D1-91B7-D8065A61FC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04063" y="3737787"/>
                        <a:ext cx="5854700" cy="866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4EE09D0D-06EC-40CE-B32E-CDC36807A95F}"/>
              </a:ext>
            </a:extLst>
          </p:cNvPr>
          <p:cNvSpPr/>
          <p:nvPr/>
        </p:nvSpPr>
        <p:spPr>
          <a:xfrm>
            <a:off x="1717447" y="283419"/>
            <a:ext cx="4828495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500" dirty="0"/>
              <a:t>Ex: Find all fifth roots of 4 – 4i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C2A0E5D-F7D4-405D-AE44-1432CC1525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636412"/>
              </p:ext>
            </p:extLst>
          </p:nvPr>
        </p:nvGraphicFramePr>
        <p:xfrm>
          <a:off x="1704063" y="4800217"/>
          <a:ext cx="6302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280" imgH="215640" progId="Equation.DSMT4">
                  <p:embed/>
                </p:oleObj>
              </mc:Choice>
              <mc:Fallback>
                <p:oleObj name="Equation" r:id="rId13" imgW="368280" imgH="2156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C2A0E5D-F7D4-405D-AE44-1432CC1525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704063" y="4800217"/>
                        <a:ext cx="63023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06DD8F1-3EFB-4F99-956C-145FD4184B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479148"/>
              </p:ext>
            </p:extLst>
          </p:nvPr>
        </p:nvGraphicFramePr>
        <p:xfrm>
          <a:off x="2334302" y="4714949"/>
          <a:ext cx="4048125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361960" imgH="291960" progId="Equation.DSMT4">
                  <p:embed/>
                </p:oleObj>
              </mc:Choice>
              <mc:Fallback>
                <p:oleObj name="Equation" r:id="rId15" imgW="2361960" imgH="2919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06DD8F1-3EFB-4F99-956C-145FD4184B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334302" y="4714949"/>
                        <a:ext cx="4048125" cy="523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57D74C73-D2C2-4125-B2FE-8F3C34A16C2C}"/>
              </a:ext>
            </a:extLst>
          </p:cNvPr>
          <p:cNvSpPr txBox="1"/>
          <p:nvPr/>
        </p:nvSpPr>
        <p:spPr>
          <a:xfrm flipH="1">
            <a:off x="6842164" y="4758603"/>
            <a:ext cx="2824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we are taking the 5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root, there will be 5 distinct roots, where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k = 0,1,2,3, and 4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2E4A66D5-DEDA-4009-80F8-B6E0C1B856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797340"/>
              </p:ext>
            </p:extLst>
          </p:nvPr>
        </p:nvGraphicFramePr>
        <p:xfrm>
          <a:off x="6837363" y="59794"/>
          <a:ext cx="2627312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25480" imgH="253800" progId="Equation.DSMT4">
                  <p:embed/>
                </p:oleObj>
              </mc:Choice>
              <mc:Fallback>
                <p:oleObj name="Equation" r:id="rId17" imgW="82548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2E4A66D5-DEDA-4009-80F8-B6E0C1B856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837363" y="59794"/>
                        <a:ext cx="2627312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1497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06B8C9-0FA5-4566-A6F4-B99FEC246583}"/>
              </a:ext>
            </a:extLst>
          </p:cNvPr>
          <p:cNvSpPr txBox="1"/>
          <p:nvPr/>
        </p:nvSpPr>
        <p:spPr>
          <a:xfrm flipH="1">
            <a:off x="1740392" y="288204"/>
            <a:ext cx="57272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These are the 5 distinct roots of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8A47DF3-6102-4564-A8BF-9BC7B90FB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522658"/>
              </p:ext>
            </p:extLst>
          </p:nvPr>
        </p:nvGraphicFramePr>
        <p:xfrm>
          <a:off x="6130470" y="202792"/>
          <a:ext cx="1337129" cy="601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228600" progId="Equation.DSMT4">
                  <p:embed/>
                </p:oleObj>
              </mc:Choice>
              <mc:Fallback>
                <p:oleObj name="Equation" r:id="rId4" imgW="50796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8A47DF3-6102-4564-A8BF-9BC7B90FB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30470" y="202792"/>
                        <a:ext cx="1337129" cy="601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CFD4AEE-E64A-4A08-9DD4-D7D2C99DE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677230"/>
              </p:ext>
            </p:extLst>
          </p:nvPr>
        </p:nvGraphicFramePr>
        <p:xfrm>
          <a:off x="1679350" y="804501"/>
          <a:ext cx="886543" cy="466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253800" progId="Equation.DSMT4">
                  <p:embed/>
                </p:oleObj>
              </mc:Choice>
              <mc:Fallback>
                <p:oleObj name="Equation" r:id="rId6" imgW="48240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ACFD4AEE-E64A-4A08-9DD4-D7D2C99DE8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79350" y="804501"/>
                        <a:ext cx="886543" cy="466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F225D99-FB49-42BB-8BCD-25C21E315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07445"/>
              </p:ext>
            </p:extLst>
          </p:nvPr>
        </p:nvGraphicFramePr>
        <p:xfrm>
          <a:off x="2565893" y="780507"/>
          <a:ext cx="3176587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26920" imgH="266400" progId="Equation.DSMT4">
                  <p:embed/>
                </p:oleObj>
              </mc:Choice>
              <mc:Fallback>
                <p:oleObj name="Equation" r:id="rId8" imgW="1726920" imgH="2664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F225D99-FB49-42BB-8BCD-25C21E3157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65893" y="780507"/>
                        <a:ext cx="3176587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76C0554-C905-4F3B-B211-1D2912D955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987313"/>
              </p:ext>
            </p:extLst>
          </p:nvPr>
        </p:nvGraphicFramePr>
        <p:xfrm>
          <a:off x="1690915" y="1270590"/>
          <a:ext cx="8397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53800" progId="Equation.DSMT4">
                  <p:embed/>
                </p:oleObj>
              </mc:Choice>
              <mc:Fallback>
                <p:oleObj name="Equation" r:id="rId10" imgW="45720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76C0554-C905-4F3B-B211-1D2912D95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90915" y="1270590"/>
                        <a:ext cx="839788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A1A9E1F-99F5-40D4-B0AA-E7C25A66FB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437704"/>
              </p:ext>
            </p:extLst>
          </p:nvPr>
        </p:nvGraphicFramePr>
        <p:xfrm>
          <a:off x="2537507" y="1246778"/>
          <a:ext cx="343376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266400" progId="Equation.DSMT4">
                  <p:embed/>
                </p:oleObj>
              </mc:Choice>
              <mc:Fallback>
                <p:oleObj name="Equation" r:id="rId12" imgW="1866600" imgH="266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A1A9E1F-99F5-40D4-B0AA-E7C25A66FB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537507" y="1246778"/>
                        <a:ext cx="343376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12BC66B-7870-4FC4-8253-5C97D16072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999744"/>
              </p:ext>
            </p:extLst>
          </p:nvPr>
        </p:nvGraphicFramePr>
        <p:xfrm>
          <a:off x="1679163" y="1737587"/>
          <a:ext cx="886543" cy="466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400" imgH="253800" progId="Equation.DSMT4">
                  <p:embed/>
                </p:oleObj>
              </mc:Choice>
              <mc:Fallback>
                <p:oleObj name="Equation" r:id="rId14" imgW="48240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B12BC66B-7870-4FC4-8253-5C97D16072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79163" y="1737587"/>
                        <a:ext cx="886543" cy="466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6F235B9-7315-4155-9F2B-F1C383789B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429762"/>
              </p:ext>
            </p:extLst>
          </p:nvPr>
        </p:nvGraphicFramePr>
        <p:xfrm>
          <a:off x="2523444" y="1713503"/>
          <a:ext cx="34798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92160" imgH="266400" progId="Equation.DSMT4">
                  <p:embed/>
                </p:oleObj>
              </mc:Choice>
              <mc:Fallback>
                <p:oleObj name="Equation" r:id="rId16" imgW="1892160" imgH="2664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6F235B9-7315-4155-9F2B-F1C383789B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523444" y="1713503"/>
                        <a:ext cx="3479800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39F96BF-4B72-405F-86C7-6102AF2EAD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999807"/>
              </p:ext>
            </p:extLst>
          </p:nvPr>
        </p:nvGraphicFramePr>
        <p:xfrm>
          <a:off x="1694090" y="2204040"/>
          <a:ext cx="8636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69800" imgH="253800" progId="Equation.DSMT4">
                  <p:embed/>
                </p:oleObj>
              </mc:Choice>
              <mc:Fallback>
                <p:oleObj name="Equation" r:id="rId18" imgW="4698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39F96BF-4B72-405F-86C7-6102AF2EAD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94090" y="2204040"/>
                        <a:ext cx="863600" cy="466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348B1F7-2565-4E23-9068-F1B294590C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338729"/>
              </p:ext>
            </p:extLst>
          </p:nvPr>
        </p:nvGraphicFramePr>
        <p:xfrm>
          <a:off x="2551565" y="2180228"/>
          <a:ext cx="35036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760" imgH="266400" progId="Equation.DSMT4">
                  <p:embed/>
                </p:oleObj>
              </mc:Choice>
              <mc:Fallback>
                <p:oleObj name="Equation" r:id="rId20" imgW="1904760" imgH="2664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A348B1F7-2565-4E23-9068-F1B294590C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551565" y="2180228"/>
                        <a:ext cx="3503612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EEB8D0AC-F792-4CB8-92DE-AFD75E82CF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547527"/>
              </p:ext>
            </p:extLst>
          </p:nvPr>
        </p:nvGraphicFramePr>
        <p:xfrm>
          <a:off x="1693490" y="2670673"/>
          <a:ext cx="886543" cy="466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82400" imgH="253800" progId="Equation.DSMT4">
                  <p:embed/>
                </p:oleObj>
              </mc:Choice>
              <mc:Fallback>
                <p:oleObj name="Equation" r:id="rId22" imgW="48240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EEB8D0AC-F792-4CB8-92DE-AFD75E82C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693490" y="2670673"/>
                        <a:ext cx="886543" cy="466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63A4BA9-CA20-4DE5-9FB0-7C2566A304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662175"/>
              </p:ext>
            </p:extLst>
          </p:nvPr>
        </p:nvGraphicFramePr>
        <p:xfrm>
          <a:off x="2596241" y="2646953"/>
          <a:ext cx="3481388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92160" imgH="266400" progId="Equation.DSMT4">
                  <p:embed/>
                </p:oleObj>
              </mc:Choice>
              <mc:Fallback>
                <p:oleObj name="Equation" r:id="rId24" imgW="1892160" imgH="2664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63A4BA9-CA20-4DE5-9FB0-7C2566A304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596241" y="2646953"/>
                        <a:ext cx="3481388" cy="490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CBAE504-31BE-48A6-8330-F4FA83DD04E7}"/>
              </a:ext>
            </a:extLst>
          </p:cNvPr>
          <p:cNvCxnSpPr>
            <a:cxnSpLocks/>
          </p:cNvCxnSpPr>
          <p:nvPr/>
        </p:nvCxnSpPr>
        <p:spPr>
          <a:xfrm>
            <a:off x="5862608" y="4760948"/>
            <a:ext cx="338613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53E74AA-7998-48D3-9E5B-DF38D9700D67}"/>
              </a:ext>
            </a:extLst>
          </p:cNvPr>
          <p:cNvCxnSpPr>
            <a:cxnSpLocks/>
          </p:cNvCxnSpPr>
          <p:nvPr/>
        </p:nvCxnSpPr>
        <p:spPr>
          <a:xfrm>
            <a:off x="7456504" y="3103202"/>
            <a:ext cx="0" cy="341854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FAA76DFE-03BD-48CE-B2B2-6DA090F4E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489425"/>
              </p:ext>
            </p:extLst>
          </p:nvPr>
        </p:nvGraphicFramePr>
        <p:xfrm>
          <a:off x="9186476" y="4592066"/>
          <a:ext cx="453193" cy="376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39680" progId="Equation.DSMT4">
                  <p:embed/>
                </p:oleObj>
              </mc:Choice>
              <mc:Fallback>
                <p:oleObj name="Equation" r:id="rId26" imgW="126720" imgH="13968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FAA76DFE-03BD-48CE-B2B2-6DA090F4E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186476" y="4592066"/>
                        <a:ext cx="453193" cy="3762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7D6E3ED8-9FD4-4CF0-81E6-5A9BC6C036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048318"/>
              </p:ext>
            </p:extLst>
          </p:nvPr>
        </p:nvGraphicFramePr>
        <p:xfrm>
          <a:off x="7230238" y="2731726"/>
          <a:ext cx="4968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9680" imgH="164880" progId="Equation.DSMT4">
                  <p:embed/>
                </p:oleObj>
              </mc:Choice>
              <mc:Fallback>
                <p:oleObj name="Equation" r:id="rId28" imgW="139680" imgH="16488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7D6E3ED8-9FD4-4CF0-81E6-5A9BC6C036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230238" y="2731726"/>
                        <a:ext cx="496888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3" name="Group 62">
            <a:extLst>
              <a:ext uri="{FF2B5EF4-FFF2-40B4-BE49-F238E27FC236}">
                <a16:creationId xmlns:a16="http://schemas.microsoft.com/office/drawing/2014/main" id="{B7E784F8-8085-4FEB-A843-E727041D19A2}"/>
              </a:ext>
            </a:extLst>
          </p:cNvPr>
          <p:cNvGrpSpPr/>
          <p:nvPr/>
        </p:nvGrpSpPr>
        <p:grpSpPr>
          <a:xfrm>
            <a:off x="6254682" y="4751515"/>
            <a:ext cx="2448000" cy="0"/>
            <a:chOff x="1268091" y="4250510"/>
            <a:chExt cx="2448000" cy="0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CF33095-AC2D-4969-9CEF-23C7AB053D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92091" y="4250510"/>
              <a:ext cx="1224000" cy="0"/>
            </a:xfrm>
            <a:prstGeom prst="line">
              <a:avLst/>
            </a:prstGeom>
            <a:ln w="41275">
              <a:solidFill>
                <a:srgbClr val="0070C0"/>
              </a:solidFill>
              <a:prstDash val="solid"/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3FEE668-685B-4596-9687-4336F2F6FB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68091" y="4250510"/>
              <a:ext cx="1224000" cy="0"/>
            </a:xfrm>
            <a:prstGeom prst="line">
              <a:avLst/>
            </a:prstGeom>
            <a:ln w="41275">
              <a:solidFill>
                <a:schemeClr val="bg1">
                  <a:alpha val="0"/>
                </a:schemeClr>
              </a:solidFill>
              <a:prstDash val="solid"/>
              <a:headEnd type="none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Oval 59">
            <a:extLst>
              <a:ext uri="{FF2B5EF4-FFF2-40B4-BE49-F238E27FC236}">
                <a16:creationId xmlns:a16="http://schemas.microsoft.com/office/drawing/2014/main" id="{F1A64E77-217F-4CE0-839D-30539E230F89}"/>
              </a:ext>
            </a:extLst>
          </p:cNvPr>
          <p:cNvSpPr/>
          <p:nvPr/>
        </p:nvSpPr>
        <p:spPr>
          <a:xfrm>
            <a:off x="6736504" y="4040948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177D3A43-164B-4F84-8FD6-7B6787A1DE81}"/>
              </a:ext>
            </a:extLst>
          </p:cNvPr>
          <p:cNvSpPr/>
          <p:nvPr/>
        </p:nvSpPr>
        <p:spPr>
          <a:xfrm>
            <a:off x="6010501" y="3340184"/>
            <a:ext cx="2880000" cy="288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986426E-B69B-45BC-9C03-B8BC1E726131}"/>
              </a:ext>
            </a:extLst>
          </p:cNvPr>
          <p:cNvCxnSpPr>
            <a:cxnSpLocks/>
          </p:cNvCxnSpPr>
          <p:nvPr/>
        </p:nvCxnSpPr>
        <p:spPr>
          <a:xfrm rot="17820000">
            <a:off x="7116343" y="4206945"/>
            <a:ext cx="1224000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309D95AA-4DD9-4F59-A464-C5017B50D0A7}"/>
              </a:ext>
            </a:extLst>
          </p:cNvPr>
          <p:cNvCxnSpPr>
            <a:cxnSpLocks/>
          </p:cNvCxnSpPr>
          <p:nvPr/>
        </p:nvCxnSpPr>
        <p:spPr>
          <a:xfrm rot="-8100000">
            <a:off x="6422843" y="4328199"/>
            <a:ext cx="1224000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33BEE64-007D-4B34-AD39-508F24B88CCA}"/>
              </a:ext>
            </a:extLst>
          </p:cNvPr>
          <p:cNvCxnSpPr>
            <a:cxnSpLocks/>
          </p:cNvCxnSpPr>
          <p:nvPr/>
        </p:nvCxnSpPr>
        <p:spPr>
          <a:xfrm rot="-12420000">
            <a:off x="6286135" y="5014705"/>
            <a:ext cx="1224000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B27047C-D356-45C0-9D41-72A9717F2351}"/>
              </a:ext>
            </a:extLst>
          </p:cNvPr>
          <p:cNvCxnSpPr>
            <a:cxnSpLocks/>
          </p:cNvCxnSpPr>
          <p:nvPr/>
        </p:nvCxnSpPr>
        <p:spPr>
          <a:xfrm rot="-16740000">
            <a:off x="6934239" y="5360696"/>
            <a:ext cx="1224000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BCAD611-BBE1-4334-A851-A49284366CE9}"/>
              </a:ext>
            </a:extLst>
          </p:cNvPr>
          <p:cNvCxnSpPr>
            <a:cxnSpLocks/>
          </p:cNvCxnSpPr>
          <p:nvPr/>
        </p:nvCxnSpPr>
        <p:spPr>
          <a:xfrm rot="-21060000">
            <a:off x="7441606" y="4847044"/>
            <a:ext cx="1224000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B24B2908-88BD-4CEB-92F9-F4D7850700ED}"/>
              </a:ext>
            </a:extLst>
          </p:cNvPr>
          <p:cNvSpPr/>
          <p:nvPr/>
        </p:nvSpPr>
        <p:spPr>
          <a:xfrm>
            <a:off x="6232750" y="3549734"/>
            <a:ext cx="2448000" cy="2448000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BE3759B9-41D6-4204-8242-D797575108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43958"/>
              </p:ext>
            </p:extLst>
          </p:nvPr>
        </p:nvGraphicFramePr>
        <p:xfrm>
          <a:off x="7916227" y="3322315"/>
          <a:ext cx="3048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64880" imgH="228600" progId="Equation.DSMT4">
                  <p:embed/>
                </p:oleObj>
              </mc:Choice>
              <mc:Fallback>
                <p:oleObj name="Equation" r:id="rId30" imgW="164880" imgH="2286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BE3759B9-41D6-4204-8242-D797575108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916227" y="3322315"/>
                        <a:ext cx="304800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4CE8AD9F-B5D6-4C00-9587-D1DA20D0A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432793"/>
              </p:ext>
            </p:extLst>
          </p:nvPr>
        </p:nvGraphicFramePr>
        <p:xfrm>
          <a:off x="6249989" y="3549650"/>
          <a:ext cx="3524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90440" imgH="228600" progId="Equation.DSMT4">
                  <p:embed/>
                </p:oleObj>
              </mc:Choice>
              <mc:Fallback>
                <p:oleObj name="Equation" r:id="rId32" imgW="190440" imgH="22860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4CE8AD9F-B5D6-4C00-9587-D1DA20D0AD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249989" y="3549650"/>
                        <a:ext cx="352425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FF29827C-4E95-4FE0-8B23-49E62AAB83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749294"/>
              </p:ext>
            </p:extLst>
          </p:nvPr>
        </p:nvGraphicFramePr>
        <p:xfrm>
          <a:off x="6084888" y="5089076"/>
          <a:ext cx="3286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228600" progId="Equation.DSMT4">
                  <p:embed/>
                </p:oleObj>
              </mc:Choice>
              <mc:Fallback>
                <p:oleObj name="Equation" r:id="rId34" imgW="177480" imgH="22860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FF29827C-4E95-4FE0-8B23-49E62AAB83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084888" y="5089076"/>
                        <a:ext cx="328612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E3DB9496-83E3-4696-A456-707F9CF240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415973"/>
              </p:ext>
            </p:extLst>
          </p:nvPr>
        </p:nvGraphicFramePr>
        <p:xfrm>
          <a:off x="7415544" y="5812920"/>
          <a:ext cx="3524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90440" imgH="228600" progId="Equation.DSMT4">
                  <p:embed/>
                </p:oleObj>
              </mc:Choice>
              <mc:Fallback>
                <p:oleObj name="Equation" r:id="rId36" imgW="190440" imgH="22860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E3DB9496-83E3-4696-A456-707F9CF240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415544" y="5812920"/>
                        <a:ext cx="352425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F9649423-8CDE-405A-9DD8-9A2D93E65A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350864"/>
              </p:ext>
            </p:extLst>
          </p:nvPr>
        </p:nvGraphicFramePr>
        <p:xfrm>
          <a:off x="8579440" y="4778818"/>
          <a:ext cx="328613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77480" imgH="228600" progId="Equation.DSMT4">
                  <p:embed/>
                </p:oleObj>
              </mc:Choice>
              <mc:Fallback>
                <p:oleObj name="Equation" r:id="rId38" imgW="177480" imgH="22860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F9649423-8CDE-405A-9DD8-9A2D93E65A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8579440" y="4778818"/>
                        <a:ext cx="328613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C97063AB-0ECB-4368-B90E-AE6E2D01DCC9}"/>
              </a:ext>
            </a:extLst>
          </p:cNvPr>
          <p:cNvSpPr txBox="1"/>
          <p:nvPr/>
        </p:nvSpPr>
        <p:spPr>
          <a:xfrm flipH="1">
            <a:off x="1840071" y="3566415"/>
            <a:ext cx="4122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five “</a:t>
            </a:r>
            <a:r>
              <a:rPr lang="en-CA" i="1" dirty="0">
                <a:solidFill>
                  <a:srgbClr val="FF0000"/>
                </a:solidFill>
              </a:rPr>
              <a:t>fifth roots</a:t>
            </a:r>
            <a:r>
              <a:rPr lang="en-CA" dirty="0">
                <a:solidFill>
                  <a:srgbClr val="FF0000"/>
                </a:solidFill>
              </a:rPr>
              <a:t>” of “z” will be</a:t>
            </a:r>
          </a:p>
          <a:p>
            <a:r>
              <a:rPr lang="en-CA" dirty="0">
                <a:solidFill>
                  <a:srgbClr val="FF0000"/>
                </a:solidFill>
              </a:rPr>
              <a:t>equally spaced out by 72° around the circle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378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780000">
                                      <p:cBhvr>
                                        <p:cTn id="21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">
                                      <p:cBhvr>
                                        <p:cTn id="4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">
                                      <p:cBhvr>
                                        <p:cTn id="6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">
                                      <p:cBhvr>
                                        <p:cTn id="8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4320000">
                                      <p:cBhvr>
                                        <p:cTn id="10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8556-9702-4741-BE29-792E44578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927" y="94344"/>
            <a:ext cx="11173096" cy="841827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Find the indicated roots in rectangular form using De </a:t>
            </a:r>
            <a:r>
              <a:rPr lang="en-CA" dirty="0" err="1"/>
              <a:t>Moivre’s</a:t>
            </a:r>
            <a:r>
              <a:rPr lang="en-CA" dirty="0"/>
              <a:t> theorem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AF01BF-CFDB-42A0-8104-E231793300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585376"/>
              </p:ext>
            </p:extLst>
          </p:nvPr>
        </p:nvGraphicFramePr>
        <p:xfrm>
          <a:off x="1864495" y="1047977"/>
          <a:ext cx="2845391" cy="4034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241200" progId="Equation.DSMT4">
                  <p:embed/>
                </p:oleObj>
              </mc:Choice>
              <mc:Fallback>
                <p:oleObj name="Equation" r:id="rId4" imgW="170172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AF01BF-CFDB-42A0-8104-E231793300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64495" y="1047977"/>
                        <a:ext cx="2845391" cy="4034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4B5A12C-E04A-47BE-8D83-9AA703BEA4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948492"/>
              </p:ext>
            </p:extLst>
          </p:nvPr>
        </p:nvGraphicFramePr>
        <p:xfrm>
          <a:off x="5838825" y="1062039"/>
          <a:ext cx="31638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92160" imgH="241200" progId="Equation.DSMT4">
                  <p:embed/>
                </p:oleObj>
              </mc:Choice>
              <mc:Fallback>
                <p:oleObj name="Equation" r:id="rId6" imgW="189216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4B5A12C-E04A-47BE-8D83-9AA703BEA4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38825" y="1062039"/>
                        <a:ext cx="3163888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77F67E6-A7CB-4208-96DA-1977054A6A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695076"/>
              </p:ext>
            </p:extLst>
          </p:nvPr>
        </p:nvGraphicFramePr>
        <p:xfrm>
          <a:off x="1895476" y="1646239"/>
          <a:ext cx="18065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03040" progId="Equation.DSMT4">
                  <p:embed/>
                </p:oleObj>
              </mc:Choice>
              <mc:Fallback>
                <p:oleObj name="Equation" r:id="rId8" imgW="10792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77F67E6-A7CB-4208-96DA-1977054A6A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95476" y="1646239"/>
                        <a:ext cx="1806575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1D7F675B-B657-488D-B72F-0552885EC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214778"/>
              </p:ext>
            </p:extLst>
          </p:nvPr>
        </p:nvGraphicFramePr>
        <p:xfrm>
          <a:off x="5873750" y="1627189"/>
          <a:ext cx="20843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44520" imgH="203040" progId="Equation.DSMT4">
                  <p:embed/>
                </p:oleObj>
              </mc:Choice>
              <mc:Fallback>
                <p:oleObj name="Equation" r:id="rId10" imgW="12445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1D7F675B-B657-488D-B72F-0552885EC0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73750" y="1627189"/>
                        <a:ext cx="2084388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7D5A074-C50A-437B-A67A-CC3335466F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202229"/>
              </p:ext>
            </p:extLst>
          </p:nvPr>
        </p:nvGraphicFramePr>
        <p:xfrm>
          <a:off x="1732936" y="1966914"/>
          <a:ext cx="212407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380880" progId="Equation.DSMT4">
                  <p:embed/>
                </p:oleObj>
              </mc:Choice>
              <mc:Fallback>
                <p:oleObj name="Equation" r:id="rId12" imgW="1269720" imgH="380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7D5A074-C50A-437B-A67A-CC3335466F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32936" y="1966914"/>
                        <a:ext cx="2124075" cy="636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91157C0-41CB-4A65-91C3-B8CAF94E78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620872"/>
              </p:ext>
            </p:extLst>
          </p:nvPr>
        </p:nvGraphicFramePr>
        <p:xfrm>
          <a:off x="3786640" y="2058874"/>
          <a:ext cx="646113" cy="44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164880" progId="Equation.DSMT4">
                  <p:embed/>
                </p:oleObj>
              </mc:Choice>
              <mc:Fallback>
                <p:oleObj name="Equation" r:id="rId14" imgW="241200" imgH="1648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91157C0-41CB-4A65-91C3-B8CAF94E78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786640" y="2058874"/>
                        <a:ext cx="646113" cy="442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B31EF95-F474-404F-80C8-B292B227C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231608"/>
              </p:ext>
            </p:extLst>
          </p:nvPr>
        </p:nvGraphicFramePr>
        <p:xfrm>
          <a:off x="1922095" y="2617741"/>
          <a:ext cx="13509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87320" imgH="203040" progId="Equation.DSMT4">
                  <p:embed/>
                </p:oleObj>
              </mc:Choice>
              <mc:Fallback>
                <p:oleObj name="Equation" r:id="rId16" imgW="78732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B31EF95-F474-404F-80C8-B292B227CE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22095" y="2617741"/>
                        <a:ext cx="1350962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4D4E4B5-0353-406C-9DC1-CBF1E9FD28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067482"/>
              </p:ext>
            </p:extLst>
          </p:nvPr>
        </p:nvGraphicFramePr>
        <p:xfrm>
          <a:off x="5693681" y="1898649"/>
          <a:ext cx="4524376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05040" imgH="342720" progId="Equation.DSMT4">
                  <p:embed/>
                </p:oleObj>
              </mc:Choice>
              <mc:Fallback>
                <p:oleObj name="Equation" r:id="rId18" imgW="2705040" imgH="3427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4D4E4B5-0353-406C-9DC1-CBF1E9FD28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93681" y="1898649"/>
                        <a:ext cx="4524376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52926C6-50B1-4F1C-A3BE-2C95192298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898122"/>
              </p:ext>
            </p:extLst>
          </p:nvPr>
        </p:nvGraphicFramePr>
        <p:xfrm>
          <a:off x="5869847" y="2427852"/>
          <a:ext cx="4297817" cy="686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57320" imgH="457200" progId="Equation.DSMT4">
                  <p:embed/>
                </p:oleObj>
              </mc:Choice>
              <mc:Fallback>
                <p:oleObj name="Equation" r:id="rId20" imgW="2857320" imgH="457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52926C6-50B1-4F1C-A3BE-2C95192298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69847" y="2427852"/>
                        <a:ext cx="4297817" cy="686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A56DDB9-6992-41C3-A093-AE800E550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920730"/>
              </p:ext>
            </p:extLst>
          </p:nvPr>
        </p:nvGraphicFramePr>
        <p:xfrm>
          <a:off x="1793784" y="3168128"/>
          <a:ext cx="61595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68280" imgH="177480" progId="Equation.DSMT4">
                  <p:embed/>
                </p:oleObj>
              </mc:Choice>
              <mc:Fallback>
                <p:oleObj name="Equation" r:id="rId22" imgW="36828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A56DDB9-6992-41C3-A093-AE800E5505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93784" y="3168128"/>
                        <a:ext cx="615950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31625A50-387B-4540-9539-5C786F4E07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258412"/>
              </p:ext>
            </p:extLst>
          </p:nvPr>
        </p:nvGraphicFramePr>
        <p:xfrm>
          <a:off x="2642530" y="3104627"/>
          <a:ext cx="2909888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39880" imgH="253800" progId="Equation.DSMT4">
                  <p:embed/>
                </p:oleObj>
              </mc:Choice>
              <mc:Fallback>
                <p:oleObj name="Equation" r:id="rId24" imgW="17398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31625A50-387B-4540-9539-5C786F4E07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2642530" y="3104627"/>
                        <a:ext cx="2909888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F617E673-5100-49BF-914A-1CE717890C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7093977"/>
              </p:ext>
            </p:extLst>
          </p:nvPr>
        </p:nvGraphicFramePr>
        <p:xfrm>
          <a:off x="2931430" y="3517834"/>
          <a:ext cx="14033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080" imgH="304560" progId="Equation.DSMT4">
                  <p:embed/>
                </p:oleObj>
              </mc:Choice>
              <mc:Fallback>
                <p:oleObj name="Equation" r:id="rId26" imgW="838080" imgH="304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F617E673-5100-49BF-914A-1CE717890C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931430" y="3517834"/>
                        <a:ext cx="140335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1778A997-B466-4FDF-A8AA-E086C5D89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305378"/>
              </p:ext>
            </p:extLst>
          </p:nvPr>
        </p:nvGraphicFramePr>
        <p:xfrm>
          <a:off x="4310968" y="3581334"/>
          <a:ext cx="13192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320" imgH="228600" progId="Equation.DSMT4">
                  <p:embed/>
                </p:oleObj>
              </mc:Choice>
              <mc:Fallback>
                <p:oleObj name="Equation" r:id="rId28" imgW="78732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1778A997-B466-4FDF-A8AA-E086C5D89D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4310968" y="3581334"/>
                        <a:ext cx="131921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6D80522-9827-45CC-806A-70D228EF17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861589"/>
              </p:ext>
            </p:extLst>
          </p:nvPr>
        </p:nvGraphicFramePr>
        <p:xfrm>
          <a:off x="5891214" y="3176635"/>
          <a:ext cx="573087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42720" imgH="177480" progId="Equation.DSMT4">
                  <p:embed/>
                </p:oleObj>
              </mc:Choice>
              <mc:Fallback>
                <p:oleObj name="Equation" r:id="rId30" imgW="342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6D80522-9827-45CC-806A-70D228EF17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891214" y="3176635"/>
                        <a:ext cx="573087" cy="296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AAA868D-46DB-4739-80AB-6DC9FC450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020813"/>
              </p:ext>
            </p:extLst>
          </p:nvPr>
        </p:nvGraphicFramePr>
        <p:xfrm>
          <a:off x="6686550" y="3113135"/>
          <a:ext cx="29733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77680" imgH="253800" progId="Equation.DSMT4">
                  <p:embed/>
                </p:oleObj>
              </mc:Choice>
              <mc:Fallback>
                <p:oleObj name="Equation" r:id="rId32" imgW="1777680" imgH="2538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AAA868D-46DB-4739-80AB-6DC9FC4502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686550" y="3113135"/>
                        <a:ext cx="2973388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34FAB2FE-2701-4781-B38E-935C9E18D3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3965630"/>
              </p:ext>
            </p:extLst>
          </p:nvPr>
        </p:nvGraphicFramePr>
        <p:xfrm>
          <a:off x="6986588" y="3356023"/>
          <a:ext cx="1446212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63280" imgH="507960" progId="Equation.DSMT4">
                  <p:embed/>
                </p:oleObj>
              </mc:Choice>
              <mc:Fallback>
                <p:oleObj name="Equation" r:id="rId34" imgW="863280" imgH="5079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34FAB2FE-2701-4781-B38E-935C9E18D3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986588" y="3356023"/>
                        <a:ext cx="1446212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3DFCF81F-759E-4C2F-8D49-50FEFB9AFC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540268"/>
              </p:ext>
            </p:extLst>
          </p:nvPr>
        </p:nvGraphicFramePr>
        <p:xfrm>
          <a:off x="8475603" y="3567159"/>
          <a:ext cx="8937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33160" imgH="228600" progId="Equation.DSMT4">
                  <p:embed/>
                </p:oleObj>
              </mc:Choice>
              <mc:Fallback>
                <p:oleObj name="Equation" r:id="rId36" imgW="53316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3DFCF81F-759E-4C2F-8D49-50FEFB9AFC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8475603" y="3567159"/>
                        <a:ext cx="893762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41BA3FB-59F4-4281-AAD8-EB94C9FCF4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031452"/>
              </p:ext>
            </p:extLst>
          </p:nvPr>
        </p:nvGraphicFramePr>
        <p:xfrm>
          <a:off x="1732936" y="4101534"/>
          <a:ext cx="10207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480" imgH="241200" progId="Equation.DSMT4">
                  <p:embed/>
                </p:oleObj>
              </mc:Choice>
              <mc:Fallback>
                <p:oleObj name="Equation" r:id="rId38" imgW="609480" imgH="24120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41BA3FB-59F4-4281-AAD8-EB94C9FCF4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732936" y="4101534"/>
                        <a:ext cx="1020763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37ACC79E-1046-460F-8033-F7F7C5D712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640078"/>
              </p:ext>
            </p:extLst>
          </p:nvPr>
        </p:nvGraphicFramePr>
        <p:xfrm>
          <a:off x="2949959" y="4159532"/>
          <a:ext cx="552450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30120" imgH="164880" progId="Equation.DSMT4">
                  <p:embed/>
                </p:oleObj>
              </mc:Choice>
              <mc:Fallback>
                <p:oleObj name="Equation" r:id="rId40" imgW="330120" imgH="1648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37ACC79E-1046-460F-8033-F7F7C5D712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949959" y="4159532"/>
                        <a:ext cx="552450" cy="27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21DEB718-F97B-4D00-97DD-EEDCA7034888}"/>
              </a:ext>
            </a:extLst>
          </p:cNvPr>
          <p:cNvSpPr txBox="1"/>
          <p:nvPr/>
        </p:nvSpPr>
        <p:spPr>
          <a:xfrm flipH="1">
            <a:off x="1897676" y="4435802"/>
            <a:ext cx="3603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it’s a cube root, there should be 3 complex roots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DAF7CF-0506-49F2-AAA1-F28B91F01D21}"/>
              </a:ext>
            </a:extLst>
          </p:cNvPr>
          <p:cNvSpPr txBox="1"/>
          <p:nvPr/>
        </p:nvSpPr>
        <p:spPr>
          <a:xfrm flipH="1">
            <a:off x="1864494" y="5072996"/>
            <a:ext cx="3603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Each roots is spaced 120° apart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1E35FE5-D526-432E-8897-083A310018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8085189"/>
              </p:ext>
            </p:extLst>
          </p:nvPr>
        </p:nvGraphicFramePr>
        <p:xfrm>
          <a:off x="1749809" y="5404993"/>
          <a:ext cx="24003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434960" imgH="253800" progId="Equation.DSMT4">
                  <p:embed/>
                </p:oleObj>
              </mc:Choice>
              <mc:Fallback>
                <p:oleObj name="Equation" r:id="rId42" imgW="143496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81E35FE5-D526-432E-8897-083A310018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749809" y="5404993"/>
                        <a:ext cx="2400300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0D7E94C8-0BE7-44DC-A88C-0B8B0B9302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070486"/>
              </p:ext>
            </p:extLst>
          </p:nvPr>
        </p:nvGraphicFramePr>
        <p:xfrm>
          <a:off x="4150110" y="5442328"/>
          <a:ext cx="360363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15640" imgH="164880" progId="Equation.DSMT4">
                  <p:embed/>
                </p:oleObj>
              </mc:Choice>
              <mc:Fallback>
                <p:oleObj name="Equation" r:id="rId44" imgW="215640" imgH="1648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0D7E94C8-0BE7-44DC-A88C-0B8B0B9302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4150110" y="5442328"/>
                        <a:ext cx="360363" cy="274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B4715E3-1F73-4940-984A-E14BD8D02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581245"/>
              </p:ext>
            </p:extLst>
          </p:nvPr>
        </p:nvGraphicFramePr>
        <p:xfrm>
          <a:off x="1733550" y="5897563"/>
          <a:ext cx="288925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726920" imgH="253800" progId="Equation.DSMT4">
                  <p:embed/>
                </p:oleObj>
              </mc:Choice>
              <mc:Fallback>
                <p:oleObj name="Equation" r:id="rId46" imgW="172692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B4715E3-1F73-4940-984A-E14BD8D024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1733550" y="5897563"/>
                        <a:ext cx="2889250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31586061-998E-475F-9B4F-44D0734572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119030"/>
              </p:ext>
            </p:extLst>
          </p:nvPr>
        </p:nvGraphicFramePr>
        <p:xfrm>
          <a:off x="4625975" y="5749643"/>
          <a:ext cx="139858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838080" imgH="431640" progId="Equation.DSMT4">
                  <p:embed/>
                </p:oleObj>
              </mc:Choice>
              <mc:Fallback>
                <p:oleObj name="Equation" r:id="rId48" imgW="838080" imgH="43164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31586061-998E-475F-9B4F-44D0734572B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4625975" y="5749643"/>
                        <a:ext cx="1398588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A49B2EDF-F20B-4F6A-8042-B10119620E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773976"/>
              </p:ext>
            </p:extLst>
          </p:nvPr>
        </p:nvGraphicFramePr>
        <p:xfrm>
          <a:off x="6550409" y="5230397"/>
          <a:ext cx="293211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752480" imgH="253800" progId="Equation.DSMT4">
                  <p:embed/>
                </p:oleObj>
              </mc:Choice>
              <mc:Fallback>
                <p:oleObj name="Equation" r:id="rId50" imgW="1752480" imgH="2538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A49B2EDF-F20B-4F6A-8042-B10119620E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6550409" y="5230397"/>
                        <a:ext cx="2932112" cy="423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015D2B60-7416-444A-B65D-92F02C560A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777754"/>
              </p:ext>
            </p:extLst>
          </p:nvPr>
        </p:nvGraphicFramePr>
        <p:xfrm>
          <a:off x="6879816" y="5579647"/>
          <a:ext cx="1398588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838080" imgH="431640" progId="Equation.DSMT4">
                  <p:embed/>
                </p:oleObj>
              </mc:Choice>
              <mc:Fallback>
                <p:oleObj name="Equation" r:id="rId52" imgW="838080" imgH="43164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015D2B60-7416-444A-B65D-92F02C560A1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6879816" y="5579647"/>
                        <a:ext cx="1398588" cy="719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73865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5E3499-99F1-468B-B4F5-AC4C931EA7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615365"/>
              </p:ext>
            </p:extLst>
          </p:nvPr>
        </p:nvGraphicFramePr>
        <p:xfrm>
          <a:off x="1761095" y="114688"/>
          <a:ext cx="31638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241200" progId="Equation.DSMT4">
                  <p:embed/>
                </p:oleObj>
              </mc:Choice>
              <mc:Fallback>
                <p:oleObj name="Equation" r:id="rId4" imgW="1892160" imgH="241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F5E3499-99F1-468B-B4F5-AC4C931EA7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61095" y="114688"/>
                        <a:ext cx="3163888" cy="403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C260832-4DE4-43F4-9CCE-2A6DA126B0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3822820"/>
              </p:ext>
            </p:extLst>
          </p:nvPr>
        </p:nvGraphicFramePr>
        <p:xfrm>
          <a:off x="6260929" y="146437"/>
          <a:ext cx="208438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203040" progId="Equation.DSMT4">
                  <p:embed/>
                </p:oleObj>
              </mc:Choice>
              <mc:Fallback>
                <p:oleObj name="Equation" r:id="rId6" imgW="124452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C260832-4DE4-43F4-9CCE-2A6DA126B0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60929" y="146437"/>
                        <a:ext cx="2084388" cy="33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17B130F-0803-4529-8097-DBFB03C0A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463729"/>
              </p:ext>
            </p:extLst>
          </p:nvPr>
        </p:nvGraphicFramePr>
        <p:xfrm>
          <a:off x="1761096" y="734884"/>
          <a:ext cx="4656181" cy="518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266400" progId="Equation.DSMT4">
                  <p:embed/>
                </p:oleObj>
              </mc:Choice>
              <mc:Fallback>
                <p:oleObj name="Equation" r:id="rId8" imgW="2387520" imgH="2664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17B130F-0803-4529-8097-DBFB03C0A8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61096" y="734884"/>
                        <a:ext cx="4656181" cy="518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8311C81-4D6B-48E9-85D5-77C1152D1F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610787"/>
              </p:ext>
            </p:extLst>
          </p:nvPr>
        </p:nvGraphicFramePr>
        <p:xfrm>
          <a:off x="1643577" y="1120196"/>
          <a:ext cx="6835776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393480" progId="Equation.DSMT4">
                  <p:embed/>
                </p:oleObj>
              </mc:Choice>
              <mc:Fallback>
                <p:oleObj name="Equation" r:id="rId10" imgW="35049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28311C81-4D6B-48E9-85D5-77C1152D1F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43577" y="1120196"/>
                        <a:ext cx="6835776" cy="76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E5C7C0B-5551-40D6-8244-4E4CA9884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757087"/>
              </p:ext>
            </p:extLst>
          </p:nvPr>
        </p:nvGraphicFramePr>
        <p:xfrm>
          <a:off x="1761096" y="1883782"/>
          <a:ext cx="314483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12800" imgH="253800" progId="Equation.DSMT4">
                  <p:embed/>
                </p:oleObj>
              </mc:Choice>
              <mc:Fallback>
                <p:oleObj name="Equation" r:id="rId12" imgW="161280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E5C7C0B-5551-40D6-8244-4E4CA9884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761096" y="1883782"/>
                        <a:ext cx="3144837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82DD379-C3B4-49F6-964E-E91ED284A2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987870"/>
              </p:ext>
            </p:extLst>
          </p:nvPr>
        </p:nvGraphicFramePr>
        <p:xfrm>
          <a:off x="2059096" y="2339844"/>
          <a:ext cx="18081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507960" progId="Equation.DSMT4">
                  <p:embed/>
                </p:oleObj>
              </mc:Choice>
              <mc:Fallback>
                <p:oleObj name="Equation" r:id="rId14" imgW="927000" imgH="5079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82DD379-C3B4-49F6-964E-E91ED284A2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059096" y="2339844"/>
                        <a:ext cx="1808163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95B0C23-1B88-46BC-90B3-49CCBD09C7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99082"/>
              </p:ext>
            </p:extLst>
          </p:nvPr>
        </p:nvGraphicFramePr>
        <p:xfrm>
          <a:off x="3875496" y="2563510"/>
          <a:ext cx="11652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96880" imgH="228600" progId="Equation.DSMT4">
                  <p:embed/>
                </p:oleObj>
              </mc:Choice>
              <mc:Fallback>
                <p:oleObj name="Equation" r:id="rId16" imgW="59688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95B0C23-1B88-46BC-90B3-49CCBD09C7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875496" y="2563510"/>
                        <a:ext cx="116522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112032E-01D3-4CF8-8B3F-97DEE837FA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250298"/>
              </p:ext>
            </p:extLst>
          </p:nvPr>
        </p:nvGraphicFramePr>
        <p:xfrm>
          <a:off x="1663096" y="3345550"/>
          <a:ext cx="3416301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52480" imgH="253800" progId="Equation.DSMT4">
                  <p:embed/>
                </p:oleObj>
              </mc:Choice>
              <mc:Fallback>
                <p:oleObj name="Equation" r:id="rId18" imgW="1752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112032E-01D3-4CF8-8B3F-97DEE837FA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663096" y="3345550"/>
                        <a:ext cx="3416301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DA64544-3BE2-4024-A99A-9C1370A268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510909"/>
              </p:ext>
            </p:extLst>
          </p:nvPr>
        </p:nvGraphicFramePr>
        <p:xfrm>
          <a:off x="1942650" y="3819312"/>
          <a:ext cx="18573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507960" progId="Equation.DSMT4">
                  <p:embed/>
                </p:oleObj>
              </mc:Choice>
              <mc:Fallback>
                <p:oleObj name="Equation" r:id="rId20" imgW="952200" imgH="5079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BDA64544-3BE2-4024-A99A-9C1370A268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942650" y="3819312"/>
                        <a:ext cx="1857375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83522F9-58D0-4E90-9E8A-586F90CCF1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77896"/>
              </p:ext>
            </p:extLst>
          </p:nvPr>
        </p:nvGraphicFramePr>
        <p:xfrm>
          <a:off x="3722689" y="4013200"/>
          <a:ext cx="12398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680" imgH="228600" progId="Equation.DSMT4">
                  <p:embed/>
                </p:oleObj>
              </mc:Choice>
              <mc:Fallback>
                <p:oleObj name="Equation" r:id="rId22" imgW="6346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83522F9-58D0-4E90-9E8A-586F90CCF1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22689" y="4013200"/>
                        <a:ext cx="1239837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AFF392CB-8FF1-4338-8BC9-8037FADA58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49901"/>
              </p:ext>
            </p:extLst>
          </p:nvPr>
        </p:nvGraphicFramePr>
        <p:xfrm>
          <a:off x="5908675" y="1884363"/>
          <a:ext cx="34671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7680" imgH="253800" progId="Equation.DSMT4">
                  <p:embed/>
                </p:oleObj>
              </mc:Choice>
              <mc:Fallback>
                <p:oleObj name="Equation" r:id="rId24" imgW="17776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AFF392CB-8FF1-4338-8BC9-8037FADA584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908675" y="1884363"/>
                        <a:ext cx="3467100" cy="49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C8D3A5B-5A8F-401B-BEDE-0FF11510B1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005581"/>
              </p:ext>
            </p:extLst>
          </p:nvPr>
        </p:nvGraphicFramePr>
        <p:xfrm>
          <a:off x="6286501" y="2346326"/>
          <a:ext cx="200501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28520" imgH="507960" progId="Equation.DSMT4">
                  <p:embed/>
                </p:oleObj>
              </mc:Choice>
              <mc:Fallback>
                <p:oleObj name="Equation" r:id="rId26" imgW="1028520" imgH="5079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3C8D3A5B-5A8F-401B-BEDE-0FF11510B1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86501" y="2346326"/>
                        <a:ext cx="2005013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8B3A1A5-A705-4F40-B71A-52E898EBB0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302397"/>
              </p:ext>
            </p:extLst>
          </p:nvPr>
        </p:nvGraphicFramePr>
        <p:xfrm>
          <a:off x="8229646" y="2563813"/>
          <a:ext cx="133826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800" imgH="228600" progId="Equation.DSMT4">
                  <p:embed/>
                </p:oleObj>
              </mc:Choice>
              <mc:Fallback>
                <p:oleObj name="Equation" r:id="rId28" imgW="685800" imgH="2286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8B3A1A5-A705-4F40-B71A-52E898EBB0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229646" y="2563813"/>
                        <a:ext cx="1338262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98C5790-CD2A-4BE7-9373-6F6E149FC1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812822"/>
              </p:ext>
            </p:extLst>
          </p:nvPr>
        </p:nvGraphicFramePr>
        <p:xfrm>
          <a:off x="5908675" y="3302001"/>
          <a:ext cx="34671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777680" imgH="253800" progId="Equation.DSMT4">
                  <p:embed/>
                </p:oleObj>
              </mc:Choice>
              <mc:Fallback>
                <p:oleObj name="Equation" r:id="rId30" imgW="17776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98C5790-CD2A-4BE7-9373-6F6E149FC1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908675" y="3302001"/>
                        <a:ext cx="3467100" cy="493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E49E64A-AE0A-4E92-96A3-E00B488FDA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548533"/>
              </p:ext>
            </p:extLst>
          </p:nvPr>
        </p:nvGraphicFramePr>
        <p:xfrm>
          <a:off x="6446839" y="3763964"/>
          <a:ext cx="1684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63280" imgH="507960" progId="Equation.DSMT4">
                  <p:embed/>
                </p:oleObj>
              </mc:Choice>
              <mc:Fallback>
                <p:oleObj name="Equation" r:id="rId32" imgW="863280" imgH="5079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E49E64A-AE0A-4E92-96A3-E00B488FDA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446839" y="3763964"/>
                        <a:ext cx="1684337" cy="987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8D6232B-F17C-410D-B411-BA760FDC20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95963"/>
              </p:ext>
            </p:extLst>
          </p:nvPr>
        </p:nvGraphicFramePr>
        <p:xfrm>
          <a:off x="8245475" y="3981450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33160" imgH="228600" progId="Equation.DSMT4">
                  <p:embed/>
                </p:oleObj>
              </mc:Choice>
              <mc:Fallback>
                <p:oleObj name="Equation" r:id="rId34" imgW="533160" imgH="2286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8D6232B-F17C-410D-B411-BA760FDC20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245475" y="3981450"/>
                        <a:ext cx="104140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0884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19A91FC-5670-4166-AD9F-2D736D81AD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489612"/>
              </p:ext>
            </p:extLst>
          </p:nvPr>
        </p:nvGraphicFramePr>
        <p:xfrm>
          <a:off x="1870162" y="220578"/>
          <a:ext cx="3145010" cy="512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03040" progId="Equation.DSMT4">
                  <p:embed/>
                </p:oleObj>
              </mc:Choice>
              <mc:Fallback>
                <p:oleObj name="Equation" r:id="rId4" imgW="124452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19A91FC-5670-4166-AD9F-2D736D81AD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70162" y="220578"/>
                        <a:ext cx="3145010" cy="512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E48AB4B-764C-48EF-81DE-C2C4628B6A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59277"/>
              </p:ext>
            </p:extLst>
          </p:nvPr>
        </p:nvGraphicFramePr>
        <p:xfrm>
          <a:off x="1742989" y="733169"/>
          <a:ext cx="1374848" cy="532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215640" progId="Equation.DSMT4">
                  <p:embed/>
                </p:oleObj>
              </mc:Choice>
              <mc:Fallback>
                <p:oleObj name="Equation" r:id="rId6" imgW="558720" imgH="215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E48AB4B-764C-48EF-81DE-C2C4628B6A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2989" y="733169"/>
                        <a:ext cx="1374848" cy="5321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D421C10-EC55-4734-97C6-A144E00A8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599140"/>
              </p:ext>
            </p:extLst>
          </p:nvPr>
        </p:nvGraphicFramePr>
        <p:xfrm>
          <a:off x="3555244" y="733168"/>
          <a:ext cx="794335" cy="3948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120" imgH="164880" progId="Equation.DSMT4">
                  <p:embed/>
                </p:oleObj>
              </mc:Choice>
              <mc:Fallback>
                <p:oleObj name="Equation" r:id="rId8" imgW="330120" imgH="164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D421C10-EC55-4734-97C6-A144E00A8C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55244" y="733168"/>
                        <a:ext cx="794335" cy="3948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97BB41A-3D03-4311-9D5C-E6A16030F8F6}"/>
              </a:ext>
            </a:extLst>
          </p:cNvPr>
          <p:cNvSpPr txBox="1"/>
          <p:nvPr/>
        </p:nvSpPr>
        <p:spPr>
          <a:xfrm flipH="1">
            <a:off x="1742989" y="1454792"/>
            <a:ext cx="36035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Since it’s a 6</a:t>
            </a:r>
            <a:r>
              <a:rPr lang="en-CA" sz="2100" baseline="30000" dirty="0">
                <a:solidFill>
                  <a:srgbClr val="FF0000"/>
                </a:solidFill>
              </a:rPr>
              <a:t>th</a:t>
            </a:r>
            <a:r>
              <a:rPr lang="en-CA" sz="2100" dirty="0">
                <a:solidFill>
                  <a:srgbClr val="FF0000"/>
                </a:solidFill>
              </a:rPr>
              <a:t> root, there should be 6 complex roots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1AA75B-31C5-4415-A7E4-1BCB0613C685}"/>
              </a:ext>
            </a:extLst>
          </p:cNvPr>
          <p:cNvSpPr txBox="1"/>
          <p:nvPr/>
        </p:nvSpPr>
        <p:spPr>
          <a:xfrm flipH="1">
            <a:off x="1709807" y="2174367"/>
            <a:ext cx="36035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Each roots is spaced 60° apart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65EBB13-14ED-4984-9C12-234B623BC75A}"/>
              </a:ext>
            </a:extLst>
          </p:cNvPr>
          <p:cNvCxnSpPr>
            <a:cxnSpLocks/>
          </p:cNvCxnSpPr>
          <p:nvPr/>
        </p:nvCxnSpPr>
        <p:spPr>
          <a:xfrm>
            <a:off x="4835728" y="4557414"/>
            <a:ext cx="338613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92423BD-CD57-4DDE-92EB-51B65A146915}"/>
              </a:ext>
            </a:extLst>
          </p:cNvPr>
          <p:cNvCxnSpPr>
            <a:cxnSpLocks/>
          </p:cNvCxnSpPr>
          <p:nvPr/>
        </p:nvCxnSpPr>
        <p:spPr>
          <a:xfrm>
            <a:off x="6429624" y="2899668"/>
            <a:ext cx="0" cy="341854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B572D4C9-E66B-4125-B699-3B7F67B26ED9}"/>
              </a:ext>
            </a:extLst>
          </p:cNvPr>
          <p:cNvSpPr/>
          <p:nvPr/>
        </p:nvSpPr>
        <p:spPr>
          <a:xfrm>
            <a:off x="5709624" y="3837414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381B168-45E0-4CF2-902B-A8E98570F1D9}"/>
              </a:ext>
            </a:extLst>
          </p:cNvPr>
          <p:cNvSpPr/>
          <p:nvPr/>
        </p:nvSpPr>
        <p:spPr>
          <a:xfrm>
            <a:off x="4983621" y="3136650"/>
            <a:ext cx="2880000" cy="288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199F13-1007-4D79-876C-D08ABEFEFB06}"/>
              </a:ext>
            </a:extLst>
          </p:cNvPr>
          <p:cNvCxnSpPr>
            <a:cxnSpLocks/>
          </p:cNvCxnSpPr>
          <p:nvPr/>
        </p:nvCxnSpPr>
        <p:spPr>
          <a:xfrm rot="-1800000">
            <a:off x="6374549" y="4198914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10D1205-3419-4FAE-AD84-70248F35F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799238"/>
              </p:ext>
            </p:extLst>
          </p:nvPr>
        </p:nvGraphicFramePr>
        <p:xfrm>
          <a:off x="7706397" y="3516343"/>
          <a:ext cx="1452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53800" progId="Equation.DSMT4">
                  <p:embed/>
                </p:oleObj>
              </mc:Choice>
              <mc:Fallback>
                <p:oleObj name="Equation" r:id="rId10" imgW="787320" imgH="253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C10D1205-3419-4FAE-AD84-70248F35FF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06397" y="3516343"/>
                        <a:ext cx="1452563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0D1FEC3-CEBB-408A-87C6-35B867E65936}"/>
              </a:ext>
            </a:extLst>
          </p:cNvPr>
          <p:cNvCxnSpPr>
            <a:cxnSpLocks/>
          </p:cNvCxnSpPr>
          <p:nvPr/>
        </p:nvCxnSpPr>
        <p:spPr>
          <a:xfrm rot="-5400000">
            <a:off x="5712177" y="3840415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566E19C-EE6F-4E41-9427-AC082BFC9A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233092"/>
              </p:ext>
            </p:extLst>
          </p:nvPr>
        </p:nvGraphicFramePr>
        <p:xfrm>
          <a:off x="6059290" y="2520194"/>
          <a:ext cx="7286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93480" imgH="228600" progId="Equation.DSMT4">
                  <p:embed/>
                </p:oleObj>
              </mc:Choice>
              <mc:Fallback>
                <p:oleObj name="Equation" r:id="rId12" imgW="39348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566E19C-EE6F-4E41-9427-AC082BFC9A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59290" y="2520194"/>
                        <a:ext cx="728662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E27CEBD-9081-43A1-B5E7-761FC745B3EE}"/>
              </a:ext>
            </a:extLst>
          </p:cNvPr>
          <p:cNvCxnSpPr>
            <a:cxnSpLocks/>
          </p:cNvCxnSpPr>
          <p:nvPr/>
        </p:nvCxnSpPr>
        <p:spPr>
          <a:xfrm rot="1800000" flipH="1">
            <a:off x="5099218" y="4220108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733670E-724A-4222-8A27-633CF00887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061830"/>
              </p:ext>
            </p:extLst>
          </p:nvPr>
        </p:nvGraphicFramePr>
        <p:xfrm>
          <a:off x="3625240" y="3528340"/>
          <a:ext cx="1570037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680" imgH="253800" progId="Equation.DSMT4">
                  <p:embed/>
                </p:oleObj>
              </mc:Choice>
              <mc:Fallback>
                <p:oleObj name="Equation" r:id="rId14" imgW="85068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733670E-724A-4222-8A27-633CF00887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25240" y="3528340"/>
                        <a:ext cx="1570037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5955552-3FC2-43B2-81BD-D312CA027C22}"/>
              </a:ext>
            </a:extLst>
          </p:cNvPr>
          <p:cNvCxnSpPr>
            <a:cxnSpLocks/>
          </p:cNvCxnSpPr>
          <p:nvPr/>
        </p:nvCxnSpPr>
        <p:spPr>
          <a:xfrm rot="19800000" flipH="1" flipV="1">
            <a:off x="5091688" y="4927468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5792C887-9E80-40A3-9452-A08011FCDF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2077560"/>
              </p:ext>
            </p:extLst>
          </p:nvPr>
        </p:nvGraphicFramePr>
        <p:xfrm flipV="1">
          <a:off x="3517097" y="5066706"/>
          <a:ext cx="1593850" cy="525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63280" imgH="253800" progId="Equation.DSMT4">
                  <p:embed/>
                </p:oleObj>
              </mc:Choice>
              <mc:Fallback>
                <p:oleObj name="Equation" r:id="rId16" imgW="86328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5792C887-9E80-40A3-9452-A08011FCDF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 flipV="1">
                        <a:off x="3517097" y="5066706"/>
                        <a:ext cx="1593850" cy="5258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4510D39-DBC0-4EB7-B82E-226FC67FEF6F}"/>
              </a:ext>
            </a:extLst>
          </p:cNvPr>
          <p:cNvCxnSpPr>
            <a:cxnSpLocks/>
          </p:cNvCxnSpPr>
          <p:nvPr/>
        </p:nvCxnSpPr>
        <p:spPr>
          <a:xfrm rot="5400000" flipV="1">
            <a:off x="5711404" y="5318428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BA7595D9-4E34-4D7F-9816-C8D3927E37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355827"/>
              </p:ext>
            </p:extLst>
          </p:nvPr>
        </p:nvGraphicFramePr>
        <p:xfrm>
          <a:off x="5986491" y="6212418"/>
          <a:ext cx="9144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BA7595D9-4E34-4D7F-9816-C8D3927E37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986491" y="6212418"/>
                        <a:ext cx="914400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3B47288-0F4A-4D4D-B8A9-00FE35AFB082}"/>
              </a:ext>
            </a:extLst>
          </p:cNvPr>
          <p:cNvCxnSpPr>
            <a:cxnSpLocks/>
          </p:cNvCxnSpPr>
          <p:nvPr/>
        </p:nvCxnSpPr>
        <p:spPr>
          <a:xfrm rot="1800000" flipV="1">
            <a:off x="6347633" y="4936858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A4029687-DE3B-4C71-ABFC-3A975FFB0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422819"/>
              </p:ext>
            </p:extLst>
          </p:nvPr>
        </p:nvGraphicFramePr>
        <p:xfrm flipH="1" flipV="1">
          <a:off x="7647528" y="5085243"/>
          <a:ext cx="1628225" cy="513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253800" progId="Equation.DSMT4">
                  <p:embed/>
                </p:oleObj>
              </mc:Choice>
              <mc:Fallback>
                <p:oleObj name="Equation" r:id="rId20" imgW="863280" imgH="25380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A4029687-DE3B-4C71-ABFC-3A975FFB03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 flipH="1" flipV="1">
                        <a:off x="7647528" y="5085243"/>
                        <a:ext cx="1628225" cy="513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CE9D26ED-6D03-4586-9696-D6C609C929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239319"/>
              </p:ext>
            </p:extLst>
          </p:nvPr>
        </p:nvGraphicFramePr>
        <p:xfrm>
          <a:off x="3484649" y="3984655"/>
          <a:ext cx="13112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11000" imgH="431640" progId="Equation.DSMT4">
                  <p:embed/>
                </p:oleObj>
              </mc:Choice>
              <mc:Fallback>
                <p:oleObj name="Equation" r:id="rId22" imgW="711000" imgH="43164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CE9D26ED-6D03-4586-9696-D6C609C929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484649" y="3984655"/>
                        <a:ext cx="1311275" cy="79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>
            <a:extLst>
              <a:ext uri="{FF2B5EF4-FFF2-40B4-BE49-F238E27FC236}">
                <a16:creationId xmlns:a16="http://schemas.microsoft.com/office/drawing/2014/main" id="{3FCB374F-5AD3-4E83-9EA9-C203AA0F52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710819"/>
              </p:ext>
            </p:extLst>
          </p:nvPr>
        </p:nvGraphicFramePr>
        <p:xfrm>
          <a:off x="3895223" y="5542610"/>
          <a:ext cx="131127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11000" imgH="431640" progId="Equation.DSMT4">
                  <p:embed/>
                </p:oleObj>
              </mc:Choice>
              <mc:Fallback>
                <p:oleObj name="Equation" r:id="rId24" imgW="711000" imgH="431640" progId="Equation.DSMT4">
                  <p:embed/>
                  <p:pic>
                    <p:nvPicPr>
                      <p:cNvPr id="45" name="Object 44">
                        <a:extLst>
                          <a:ext uri="{FF2B5EF4-FFF2-40B4-BE49-F238E27FC236}">
                            <a16:creationId xmlns:a16="http://schemas.microsoft.com/office/drawing/2014/main" id="{3FCB374F-5AD3-4E83-9EA9-C203AA0F52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895223" y="5542610"/>
                        <a:ext cx="1311275" cy="79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>
            <a:extLst>
              <a:ext uri="{FF2B5EF4-FFF2-40B4-BE49-F238E27FC236}">
                <a16:creationId xmlns:a16="http://schemas.microsoft.com/office/drawing/2014/main" id="{C32C0F08-9E5F-427F-8DD9-4DB37DECC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674388"/>
              </p:ext>
            </p:extLst>
          </p:nvPr>
        </p:nvGraphicFramePr>
        <p:xfrm>
          <a:off x="7996584" y="5496978"/>
          <a:ext cx="1147763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22080" imgH="431640" progId="Equation.DSMT4">
                  <p:embed/>
                </p:oleObj>
              </mc:Choice>
              <mc:Fallback>
                <p:oleObj name="Equation" r:id="rId26" imgW="622080" imgH="431640" progId="Equation.DSMT4">
                  <p:embed/>
                  <p:pic>
                    <p:nvPicPr>
                      <p:cNvPr id="46" name="Object 45">
                        <a:extLst>
                          <a:ext uri="{FF2B5EF4-FFF2-40B4-BE49-F238E27FC236}">
                            <a16:creationId xmlns:a16="http://schemas.microsoft.com/office/drawing/2014/main" id="{C32C0F08-9E5F-427F-8DD9-4DB37DECCC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996584" y="5496978"/>
                        <a:ext cx="1147763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>
            <a:extLst>
              <a:ext uri="{FF2B5EF4-FFF2-40B4-BE49-F238E27FC236}">
                <a16:creationId xmlns:a16="http://schemas.microsoft.com/office/drawing/2014/main" id="{83BDBD59-4363-4ADE-B2A9-1DB0078338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417224"/>
              </p:ext>
            </p:extLst>
          </p:nvPr>
        </p:nvGraphicFramePr>
        <p:xfrm>
          <a:off x="8073327" y="3889843"/>
          <a:ext cx="1147763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22080" imgH="431640" progId="Equation.DSMT4">
                  <p:embed/>
                </p:oleObj>
              </mc:Choice>
              <mc:Fallback>
                <p:oleObj name="Equation" r:id="rId28" imgW="622080" imgH="431640" progId="Equation.DSMT4">
                  <p:embed/>
                  <p:pic>
                    <p:nvPicPr>
                      <p:cNvPr id="47" name="Object 46">
                        <a:extLst>
                          <a:ext uri="{FF2B5EF4-FFF2-40B4-BE49-F238E27FC236}">
                            <a16:creationId xmlns:a16="http://schemas.microsoft.com/office/drawing/2014/main" id="{83BDBD59-4363-4ADE-B2A9-1DB0078338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8073327" y="3889843"/>
                        <a:ext cx="1147763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524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ABBA3-EBF2-4CDD-931F-D077CA640B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677384" y="113562"/>
            <a:ext cx="7553141" cy="57666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Solve for the roots of the following polynomials: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E7D4377-D0D4-433D-9494-673D1BF8A0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253857"/>
              </p:ext>
            </p:extLst>
          </p:nvPr>
        </p:nvGraphicFramePr>
        <p:xfrm>
          <a:off x="1974851" y="628651"/>
          <a:ext cx="165576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228600" progId="Equation.DSMT4">
                  <p:embed/>
                </p:oleObj>
              </mc:Choice>
              <mc:Fallback>
                <p:oleObj name="Equation" r:id="rId4" imgW="7873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E7D4377-D0D4-433D-9494-673D1BF8A04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4851" y="628651"/>
                        <a:ext cx="1655763" cy="48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DCDF15B-7C11-4903-9B85-D480B9F77F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1884575"/>
              </p:ext>
            </p:extLst>
          </p:nvPr>
        </p:nvGraphicFramePr>
        <p:xfrm>
          <a:off x="5802314" y="584201"/>
          <a:ext cx="26955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279360" progId="Equation.DSMT4">
                  <p:embed/>
                </p:oleObj>
              </mc:Choice>
              <mc:Fallback>
                <p:oleObj name="Equation" r:id="rId6" imgW="128268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DCDF15B-7C11-4903-9B85-D480B9F77F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802314" y="584201"/>
                        <a:ext cx="2695575" cy="58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73337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CAE66FF-582F-475C-BA0E-974ED2F29D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2056" y="125428"/>
            <a:ext cx="9144000" cy="17635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48EF1AF-410A-4554-89FB-94310B00BB83}"/>
              </a:ext>
            </a:extLst>
          </p:cNvPr>
          <p:cNvSpPr txBox="1"/>
          <p:nvPr/>
        </p:nvSpPr>
        <p:spPr>
          <a:xfrm flipH="1">
            <a:off x="661588" y="1970792"/>
            <a:ext cx="5188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we are taking the 12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root of 64, we should have 12 distinct complex roots around the argand diagram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7168DC69-63FE-450C-9473-87FE6D63A7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1496601"/>
              </p:ext>
            </p:extLst>
          </p:nvPr>
        </p:nvGraphicFramePr>
        <p:xfrm>
          <a:off x="809443" y="2892256"/>
          <a:ext cx="10255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58720" imgH="228600" progId="Equation.DSMT4">
                  <p:embed/>
                </p:oleObj>
              </mc:Choice>
              <mc:Fallback>
                <p:oleObj name="Equation" r:id="rId5" imgW="55872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7168DC69-63FE-450C-9473-87FE6D63A7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9443" y="2892256"/>
                        <a:ext cx="1025525" cy="42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1EEC36D-6D5E-4D69-8400-B78D581D9E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36176"/>
              </p:ext>
            </p:extLst>
          </p:nvPr>
        </p:nvGraphicFramePr>
        <p:xfrm>
          <a:off x="809442" y="3312944"/>
          <a:ext cx="8620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215640" progId="Equation.DSMT4">
                  <p:embed/>
                </p:oleObj>
              </mc:Choice>
              <mc:Fallback>
                <p:oleObj name="Equation" r:id="rId7" imgW="469800" imgH="215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1EEC36D-6D5E-4D69-8400-B78D581D9E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9442" y="3312944"/>
                        <a:ext cx="862012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19ACC9B-2AC1-45F1-B8F6-7CE3A4A8EEF5}"/>
              </a:ext>
            </a:extLst>
          </p:cNvPr>
          <p:cNvCxnSpPr>
            <a:cxnSpLocks/>
          </p:cNvCxnSpPr>
          <p:nvPr/>
        </p:nvCxnSpPr>
        <p:spPr>
          <a:xfrm>
            <a:off x="5832506" y="4813019"/>
            <a:ext cx="3386138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CE8DAD4-39A6-4F71-8851-E38AE9BA80A7}"/>
              </a:ext>
            </a:extLst>
          </p:cNvPr>
          <p:cNvCxnSpPr>
            <a:cxnSpLocks/>
          </p:cNvCxnSpPr>
          <p:nvPr/>
        </p:nvCxnSpPr>
        <p:spPr>
          <a:xfrm>
            <a:off x="7426402" y="3155273"/>
            <a:ext cx="0" cy="3418541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DBEBC856-1158-4E27-AD99-49FABA3CC2A4}"/>
              </a:ext>
            </a:extLst>
          </p:cNvPr>
          <p:cNvSpPr/>
          <p:nvPr/>
        </p:nvSpPr>
        <p:spPr>
          <a:xfrm>
            <a:off x="6706402" y="4093019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6A0D6C9-2D8E-4D90-A8F0-9D90BB7849FE}"/>
              </a:ext>
            </a:extLst>
          </p:cNvPr>
          <p:cNvSpPr/>
          <p:nvPr/>
        </p:nvSpPr>
        <p:spPr>
          <a:xfrm>
            <a:off x="5980399" y="3392255"/>
            <a:ext cx="2880000" cy="2880000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B1E8B0-7DE5-47E2-A990-66362A23C1B8}"/>
              </a:ext>
            </a:extLst>
          </p:cNvPr>
          <p:cNvCxnSpPr>
            <a:cxnSpLocks/>
            <a:endCxn id="11" idx="6"/>
          </p:cNvCxnSpPr>
          <p:nvPr/>
        </p:nvCxnSpPr>
        <p:spPr>
          <a:xfrm>
            <a:off x="7426403" y="4813019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85D69BE-44F8-4E97-ADAF-D45E6E9995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095239"/>
              </p:ext>
            </p:extLst>
          </p:nvPr>
        </p:nvGraphicFramePr>
        <p:xfrm>
          <a:off x="9218644" y="4578863"/>
          <a:ext cx="100806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253800" progId="Equation.DSMT4">
                  <p:embed/>
                </p:oleObj>
              </mc:Choice>
              <mc:Fallback>
                <p:oleObj name="Equation" r:id="rId9" imgW="54576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85D69BE-44F8-4E97-ADAF-D45E6E9995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218644" y="4578863"/>
                        <a:ext cx="1008062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C114EB-DA51-4D00-8555-C37EA17432F2}"/>
              </a:ext>
            </a:extLst>
          </p:cNvPr>
          <p:cNvCxnSpPr>
            <a:cxnSpLocks/>
          </p:cNvCxnSpPr>
          <p:nvPr/>
        </p:nvCxnSpPr>
        <p:spPr>
          <a:xfrm rot="-1800000">
            <a:off x="7371327" y="4454519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61591627-4A52-4BCE-9FC7-3241B2F340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711310"/>
              </p:ext>
            </p:extLst>
          </p:nvPr>
        </p:nvGraphicFramePr>
        <p:xfrm>
          <a:off x="8596977" y="3668985"/>
          <a:ext cx="17351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39600" imgH="304560" progId="Equation.DSMT4">
                  <p:embed/>
                </p:oleObj>
              </mc:Choice>
              <mc:Fallback>
                <p:oleObj name="Equation" r:id="rId11" imgW="939600" imgH="3045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61591627-4A52-4BCE-9FC7-3241B2F340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596977" y="3668985"/>
                        <a:ext cx="1735138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4234F43-6358-410A-845F-91D1193CF05A}"/>
              </a:ext>
            </a:extLst>
          </p:cNvPr>
          <p:cNvCxnSpPr>
            <a:cxnSpLocks/>
          </p:cNvCxnSpPr>
          <p:nvPr/>
        </p:nvCxnSpPr>
        <p:spPr>
          <a:xfrm rot="-3600000">
            <a:off x="7077262" y="4195675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1F4183B-1BE3-4CC2-8219-7CBCB5F432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756797"/>
              </p:ext>
            </p:extLst>
          </p:nvPr>
        </p:nvGraphicFramePr>
        <p:xfrm>
          <a:off x="8080213" y="3200672"/>
          <a:ext cx="1500187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253800" progId="Equation.DSMT4">
                  <p:embed/>
                </p:oleObj>
              </mc:Choice>
              <mc:Fallback>
                <p:oleObj name="Equation" r:id="rId13" imgW="81252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1F4183B-1BE3-4CC2-8219-7CBCB5F432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080213" y="3200672"/>
                        <a:ext cx="1500187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A158C2C-4448-45E7-BAD5-C6B80EABE773}"/>
              </a:ext>
            </a:extLst>
          </p:cNvPr>
          <p:cNvCxnSpPr>
            <a:cxnSpLocks/>
          </p:cNvCxnSpPr>
          <p:nvPr/>
        </p:nvCxnSpPr>
        <p:spPr>
          <a:xfrm rot="-5400000">
            <a:off x="6708955" y="4096020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F085DE6A-43D6-4E20-8817-52ECE870B8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55295"/>
              </p:ext>
            </p:extLst>
          </p:nvPr>
        </p:nvGraphicFramePr>
        <p:xfrm>
          <a:off x="6862740" y="2706493"/>
          <a:ext cx="110331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96880" imgH="253800" progId="Equation.DSMT4">
                  <p:embed/>
                </p:oleObj>
              </mc:Choice>
              <mc:Fallback>
                <p:oleObj name="Equation" r:id="rId15" imgW="5968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F085DE6A-43D6-4E20-8817-52ECE870B8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62740" y="2706493"/>
                        <a:ext cx="1103312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32599A6-13FD-4C0D-83FE-01EF17069B66}"/>
              </a:ext>
            </a:extLst>
          </p:cNvPr>
          <p:cNvCxnSpPr>
            <a:cxnSpLocks/>
          </p:cNvCxnSpPr>
          <p:nvPr/>
        </p:nvCxnSpPr>
        <p:spPr>
          <a:xfrm rot="3600000" flipH="1">
            <a:off x="6344247" y="4195675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6F03D190-F955-4FC3-BE50-94CE4B1EF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910953"/>
              </p:ext>
            </p:extLst>
          </p:nvPr>
        </p:nvGraphicFramePr>
        <p:xfrm flipH="1">
          <a:off x="5171717" y="3113769"/>
          <a:ext cx="1597701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002960" imgH="304560" progId="Equation.DSMT4">
                  <p:embed/>
                </p:oleObj>
              </mc:Choice>
              <mc:Fallback>
                <p:oleObj name="Equation" r:id="rId17" imgW="1002960" imgH="304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6F03D190-F955-4FC3-BE50-94CE4B1EF9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 flipH="1">
                        <a:off x="5171717" y="3113769"/>
                        <a:ext cx="1597701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4430741-36D7-4054-8437-80E19E49168D}"/>
              </a:ext>
            </a:extLst>
          </p:cNvPr>
          <p:cNvCxnSpPr>
            <a:cxnSpLocks/>
          </p:cNvCxnSpPr>
          <p:nvPr/>
        </p:nvCxnSpPr>
        <p:spPr>
          <a:xfrm flipH="1">
            <a:off x="5980400" y="4813018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765B915-0A10-4298-A607-45C29A61E2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949800"/>
              </p:ext>
            </p:extLst>
          </p:nvPr>
        </p:nvGraphicFramePr>
        <p:xfrm>
          <a:off x="4654871" y="4578862"/>
          <a:ext cx="1193800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47640" imgH="253800" progId="Equation.DSMT4">
                  <p:embed/>
                </p:oleObj>
              </mc:Choice>
              <mc:Fallback>
                <p:oleObj name="Equation" r:id="rId19" imgW="647640" imgH="2538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7765B915-0A10-4298-A607-45C29A61E2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54871" y="4578862"/>
                        <a:ext cx="1193800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E4495E9-CCF6-4999-AF99-2722C8D65998}"/>
              </a:ext>
            </a:extLst>
          </p:cNvPr>
          <p:cNvCxnSpPr>
            <a:cxnSpLocks/>
          </p:cNvCxnSpPr>
          <p:nvPr/>
        </p:nvCxnSpPr>
        <p:spPr>
          <a:xfrm rot="1800000" flipH="1">
            <a:off x="6095996" y="4475713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79E6C47-EFC3-4FC6-803D-7900115387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155088"/>
              </p:ext>
            </p:extLst>
          </p:nvPr>
        </p:nvGraphicFramePr>
        <p:xfrm>
          <a:off x="4315729" y="3744312"/>
          <a:ext cx="185102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02960" imgH="304560" progId="Equation.DSMT4">
                  <p:embed/>
                </p:oleObj>
              </mc:Choice>
              <mc:Fallback>
                <p:oleObj name="Equation" r:id="rId21" imgW="1002960" imgH="3045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79E6C47-EFC3-4FC6-803D-7900115387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315729" y="3744312"/>
                        <a:ext cx="1851025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194FD67-7967-4F13-ADEC-B8AA9CF3131A}"/>
              </a:ext>
            </a:extLst>
          </p:cNvPr>
          <p:cNvCxnSpPr>
            <a:cxnSpLocks/>
          </p:cNvCxnSpPr>
          <p:nvPr/>
        </p:nvCxnSpPr>
        <p:spPr>
          <a:xfrm rot="19800000" flipH="1" flipV="1">
            <a:off x="6088466" y="5183073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1191027-1BA5-4C13-8A0D-8C72C7D36C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713709"/>
              </p:ext>
            </p:extLst>
          </p:nvPr>
        </p:nvGraphicFramePr>
        <p:xfrm flipV="1">
          <a:off x="4156943" y="5304573"/>
          <a:ext cx="2006121" cy="516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15920" imgH="304560" progId="Equation.DSMT4">
                  <p:embed/>
                </p:oleObj>
              </mc:Choice>
              <mc:Fallback>
                <p:oleObj name="Equation" r:id="rId23" imgW="1015920" imgH="30456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21191027-1BA5-4C13-8A0D-8C72C7D36C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 flipV="1">
                        <a:off x="4156943" y="5304573"/>
                        <a:ext cx="2006121" cy="516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055CCCA-EF84-433D-B8EA-485D5369230B}"/>
              </a:ext>
            </a:extLst>
          </p:cNvPr>
          <p:cNvCxnSpPr>
            <a:cxnSpLocks/>
          </p:cNvCxnSpPr>
          <p:nvPr/>
        </p:nvCxnSpPr>
        <p:spPr>
          <a:xfrm rot="18000000" flipH="1" flipV="1">
            <a:off x="6344367" y="5423531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E85F0692-BD24-4B99-BE43-C2A15E7DEC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782231"/>
              </p:ext>
            </p:extLst>
          </p:nvPr>
        </p:nvGraphicFramePr>
        <p:xfrm flipH="1">
          <a:off x="4485307" y="5931265"/>
          <a:ext cx="2210319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15920" imgH="304560" progId="Equation.DSMT4">
                  <p:embed/>
                </p:oleObj>
              </mc:Choice>
              <mc:Fallback>
                <p:oleObj name="Equation" r:id="rId25" imgW="1015920" imgH="3045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E85F0692-BD24-4B99-BE43-C2A15E7DEC54}"/>
                          </a:ext>
                        </a:extLst>
                      </p:cNvPr>
                      <p:cNvPicPr preferRelativeResize="0"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 flipH="1">
                        <a:off x="4485307" y="5931265"/>
                        <a:ext cx="2210319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BA0C7ED-B523-4943-BB15-99BB88B37AC8}"/>
              </a:ext>
            </a:extLst>
          </p:cNvPr>
          <p:cNvCxnSpPr>
            <a:cxnSpLocks/>
          </p:cNvCxnSpPr>
          <p:nvPr/>
        </p:nvCxnSpPr>
        <p:spPr>
          <a:xfrm rot="5400000" flipV="1">
            <a:off x="6708182" y="5574033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482E704F-C496-4A33-9738-8B6D838E93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282475"/>
              </p:ext>
            </p:extLst>
          </p:nvPr>
        </p:nvGraphicFramePr>
        <p:xfrm>
          <a:off x="6811570" y="6319163"/>
          <a:ext cx="13144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11000" imgH="253800" progId="Equation.DSMT4">
                  <p:embed/>
                </p:oleObj>
              </mc:Choice>
              <mc:Fallback>
                <p:oleObj name="Equation" r:id="rId27" imgW="711000" imgH="25380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482E704F-C496-4A33-9738-8B6D838E93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811570" y="6319163"/>
                        <a:ext cx="131445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9B574EF-92DA-49D1-B5F5-A2E417FBEA42}"/>
              </a:ext>
            </a:extLst>
          </p:cNvPr>
          <p:cNvCxnSpPr>
            <a:cxnSpLocks/>
          </p:cNvCxnSpPr>
          <p:nvPr/>
        </p:nvCxnSpPr>
        <p:spPr>
          <a:xfrm rot="3600000" flipV="1">
            <a:off x="7088395" y="5436403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993B47EB-A23D-43B6-B4FE-D1D968DCAF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60954"/>
              </p:ext>
            </p:extLst>
          </p:nvPr>
        </p:nvGraphicFramePr>
        <p:xfrm>
          <a:off x="8080213" y="5939405"/>
          <a:ext cx="171132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27000" imgH="253800" progId="Equation.DSMT4">
                  <p:embed/>
                </p:oleObj>
              </mc:Choice>
              <mc:Fallback>
                <p:oleObj name="Equation" r:id="rId29" imgW="92700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993B47EB-A23D-43B6-B4FE-D1D968DCAF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8080213" y="5939405"/>
                        <a:ext cx="1711325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66837BB-567D-4FC7-9A51-C8A39FE2C9E1}"/>
              </a:ext>
            </a:extLst>
          </p:cNvPr>
          <p:cNvCxnSpPr>
            <a:cxnSpLocks/>
          </p:cNvCxnSpPr>
          <p:nvPr/>
        </p:nvCxnSpPr>
        <p:spPr>
          <a:xfrm rot="1800000" flipV="1">
            <a:off x="7344411" y="5192463"/>
            <a:ext cx="1433997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7234E712-E034-47C5-A69B-EB6802DF9A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087694"/>
              </p:ext>
            </p:extLst>
          </p:nvPr>
        </p:nvGraphicFramePr>
        <p:xfrm flipH="1" flipV="1">
          <a:off x="8810267" y="5285411"/>
          <a:ext cx="1873588" cy="572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54080" imgH="304560" progId="Equation.DSMT4">
                  <p:embed/>
                </p:oleObj>
              </mc:Choice>
              <mc:Fallback>
                <p:oleObj name="Equation" r:id="rId31" imgW="1054080" imgH="30456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7234E712-E034-47C5-A69B-EB6802DF9A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 flipH="1" flipV="1">
                        <a:off x="8810267" y="5285411"/>
                        <a:ext cx="1873588" cy="572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78512CF4-3369-4CBC-96DD-374887C3BF6A}"/>
              </a:ext>
            </a:extLst>
          </p:cNvPr>
          <p:cNvSpPr txBox="1"/>
          <p:nvPr/>
        </p:nvSpPr>
        <p:spPr>
          <a:xfrm flipH="1">
            <a:off x="661588" y="3774755"/>
            <a:ext cx="23410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Which of these roots have real part that is positive?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0840EB0-FB04-432D-BB13-640F495061E0}"/>
              </a:ext>
            </a:extLst>
          </p:cNvPr>
          <p:cNvSpPr txBox="1"/>
          <p:nvPr/>
        </p:nvSpPr>
        <p:spPr>
          <a:xfrm flipH="1">
            <a:off x="595290" y="4627634"/>
            <a:ext cx="2746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real value of the remaining roots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602BB84-00D5-4FA0-BA67-6CE79516A090}"/>
              </a:ext>
            </a:extLst>
          </p:cNvPr>
          <p:cNvCxnSpPr>
            <a:cxnSpLocks/>
          </p:cNvCxnSpPr>
          <p:nvPr/>
        </p:nvCxnSpPr>
        <p:spPr>
          <a:xfrm>
            <a:off x="7414396" y="4813018"/>
            <a:ext cx="727580" cy="0"/>
          </a:xfrm>
          <a:prstGeom prst="line">
            <a:avLst/>
          </a:prstGeom>
          <a:ln w="41275">
            <a:solidFill>
              <a:srgbClr val="FF000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5BAD7559-93E8-4177-B21D-A4D8D6CF9284}"/>
              </a:ext>
            </a:extLst>
          </p:cNvPr>
          <p:cNvSpPr/>
          <p:nvPr/>
        </p:nvSpPr>
        <p:spPr>
          <a:xfrm>
            <a:off x="7414347" y="3575959"/>
            <a:ext cx="727580" cy="1238282"/>
          </a:xfrm>
          <a:prstGeom prst="triangle">
            <a:avLst>
              <a:gd name="adj" fmla="val 100000"/>
            </a:avLst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>
            <a:extLst>
              <a:ext uri="{FF2B5EF4-FFF2-40B4-BE49-F238E27FC236}">
                <a16:creationId xmlns:a16="http://schemas.microsoft.com/office/drawing/2014/main" id="{18CF39B9-5664-4759-8824-1FDE2B07FC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702989"/>
              </p:ext>
            </p:extLst>
          </p:nvPr>
        </p:nvGraphicFramePr>
        <p:xfrm>
          <a:off x="610079" y="5304573"/>
          <a:ext cx="698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80880" imgH="431640" progId="Equation.DSMT4">
                  <p:embed/>
                </p:oleObj>
              </mc:Choice>
              <mc:Fallback>
                <p:oleObj name="Equation" r:id="rId33" imgW="380880" imgH="431640" progId="Equation.DSMT4">
                  <p:embed/>
                  <p:pic>
                    <p:nvPicPr>
                      <p:cNvPr id="41" name="Object 40">
                        <a:extLst>
                          <a:ext uri="{FF2B5EF4-FFF2-40B4-BE49-F238E27FC236}">
                            <a16:creationId xmlns:a16="http://schemas.microsoft.com/office/drawing/2014/main" id="{18CF39B9-5664-4759-8824-1FDE2B07FC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10079" y="5304573"/>
                        <a:ext cx="698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9BD5E68C-D4AE-4A02-A3AA-880A99563D74}"/>
              </a:ext>
            </a:extLst>
          </p:cNvPr>
          <p:cNvSpPr/>
          <p:nvPr/>
        </p:nvSpPr>
        <p:spPr>
          <a:xfrm flipV="1">
            <a:off x="7425704" y="4813020"/>
            <a:ext cx="727580" cy="1238282"/>
          </a:xfrm>
          <a:prstGeom prst="triangle">
            <a:avLst>
              <a:gd name="adj" fmla="val 100000"/>
            </a:avLst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1CA988F7-61FA-4AF5-BB24-BFDBFF102B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298060"/>
              </p:ext>
            </p:extLst>
          </p:nvPr>
        </p:nvGraphicFramePr>
        <p:xfrm>
          <a:off x="1259011" y="5293792"/>
          <a:ext cx="698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80880" imgH="431640" progId="Equation.DSMT4">
                  <p:embed/>
                </p:oleObj>
              </mc:Choice>
              <mc:Fallback>
                <p:oleObj name="Equation" r:id="rId35" imgW="380880" imgH="43164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1CA988F7-61FA-4AF5-BB24-BFDBFF102B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259011" y="5293792"/>
                        <a:ext cx="698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9B1B612E-201E-4437-B309-9DCA7091B9D4}"/>
              </a:ext>
            </a:extLst>
          </p:cNvPr>
          <p:cNvSpPr/>
          <p:nvPr/>
        </p:nvSpPr>
        <p:spPr>
          <a:xfrm>
            <a:off x="7485261" y="4117213"/>
            <a:ext cx="1202832" cy="684253"/>
          </a:xfrm>
          <a:prstGeom prst="triangle">
            <a:avLst>
              <a:gd name="adj" fmla="val 100000"/>
            </a:avLst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30CA73C7-22BC-469C-826D-F44BAF52F6C1}"/>
              </a:ext>
            </a:extLst>
          </p:cNvPr>
          <p:cNvCxnSpPr>
            <a:cxnSpLocks/>
          </p:cNvCxnSpPr>
          <p:nvPr/>
        </p:nvCxnSpPr>
        <p:spPr>
          <a:xfrm>
            <a:off x="7414348" y="4817275"/>
            <a:ext cx="1268001" cy="0"/>
          </a:xfrm>
          <a:prstGeom prst="line">
            <a:avLst/>
          </a:prstGeom>
          <a:ln w="41275">
            <a:solidFill>
              <a:srgbClr val="FF000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7EB4F3B4-BAE7-4FF1-A69F-7D5D91BA6B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289780"/>
              </p:ext>
            </p:extLst>
          </p:nvPr>
        </p:nvGraphicFramePr>
        <p:xfrm>
          <a:off x="1963351" y="5304573"/>
          <a:ext cx="698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80880" imgH="431640" progId="Equation.DSMT4">
                  <p:embed/>
                </p:oleObj>
              </mc:Choice>
              <mc:Fallback>
                <p:oleObj name="Equation" r:id="rId36" imgW="380880" imgH="431640" progId="Equation.DSMT4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7EB4F3B4-BAE7-4FF1-A69F-7D5D91BA6B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963351" y="5304573"/>
                        <a:ext cx="698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4BEAE1BB-654C-4405-AA0D-8D446EA41DFC}"/>
              </a:ext>
            </a:extLst>
          </p:cNvPr>
          <p:cNvSpPr/>
          <p:nvPr/>
        </p:nvSpPr>
        <p:spPr>
          <a:xfrm flipV="1">
            <a:off x="7479850" y="4837560"/>
            <a:ext cx="1202832" cy="684253"/>
          </a:xfrm>
          <a:prstGeom prst="triangle">
            <a:avLst>
              <a:gd name="adj" fmla="val 100000"/>
            </a:avLst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B2EE3770-3EBD-4981-BE41-76C844FC6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527279"/>
              </p:ext>
            </p:extLst>
          </p:nvPr>
        </p:nvGraphicFramePr>
        <p:xfrm>
          <a:off x="2617763" y="5313127"/>
          <a:ext cx="698500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80880" imgH="431640" progId="Equation.DSMT4">
                  <p:embed/>
                </p:oleObj>
              </mc:Choice>
              <mc:Fallback>
                <p:oleObj name="Equation" r:id="rId38" imgW="380880" imgH="43164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B2EE3770-3EBD-4981-BE41-76C844FC66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2617763" y="5313127"/>
                        <a:ext cx="698500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>
            <a:extLst>
              <a:ext uri="{FF2B5EF4-FFF2-40B4-BE49-F238E27FC236}">
                <a16:creationId xmlns:a16="http://schemas.microsoft.com/office/drawing/2014/main" id="{5070461C-EE36-4EC4-B6D2-D4ECA42216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10318"/>
              </p:ext>
            </p:extLst>
          </p:nvPr>
        </p:nvGraphicFramePr>
        <p:xfrm>
          <a:off x="3304363" y="5563045"/>
          <a:ext cx="4413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41200" imgH="215640" progId="Equation.DSMT4">
                  <p:embed/>
                </p:oleObj>
              </mc:Choice>
              <mc:Fallback>
                <p:oleObj name="Equation" r:id="rId39" imgW="241200" imgH="215640" progId="Equation.DSMT4">
                  <p:embed/>
                  <p:pic>
                    <p:nvPicPr>
                      <p:cNvPr id="57" name="Object 56">
                        <a:extLst>
                          <a:ext uri="{FF2B5EF4-FFF2-40B4-BE49-F238E27FC236}">
                            <a16:creationId xmlns:a16="http://schemas.microsoft.com/office/drawing/2014/main" id="{5070461C-EE36-4EC4-B6D2-D4ECA42216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3304363" y="5563045"/>
                        <a:ext cx="441325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>
            <a:extLst>
              <a:ext uri="{FF2B5EF4-FFF2-40B4-BE49-F238E27FC236}">
                <a16:creationId xmlns:a16="http://schemas.microsoft.com/office/drawing/2014/main" id="{248D2A12-4166-45DA-8F5D-78D7CC67DB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1452529"/>
              </p:ext>
            </p:extLst>
          </p:nvPr>
        </p:nvGraphicFramePr>
        <p:xfrm>
          <a:off x="862930" y="6208486"/>
          <a:ext cx="79216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31640" imgH="215640" progId="Equation.DSMT4">
                  <p:embed/>
                </p:oleObj>
              </mc:Choice>
              <mc:Fallback>
                <p:oleObj name="Equation" r:id="rId41" imgW="431640" imgH="215640" progId="Equation.DSMT4">
                  <p:embed/>
                  <p:pic>
                    <p:nvPicPr>
                      <p:cNvPr id="58" name="Object 57">
                        <a:extLst>
                          <a:ext uri="{FF2B5EF4-FFF2-40B4-BE49-F238E27FC236}">
                            <a16:creationId xmlns:a16="http://schemas.microsoft.com/office/drawing/2014/main" id="{248D2A12-4166-45DA-8F5D-78D7CC67DB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862930" y="6208486"/>
                        <a:ext cx="792163" cy="3984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3594EBDF-4DD0-4CD2-8C6A-5462B4A187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049078"/>
              </p:ext>
            </p:extLst>
          </p:nvPr>
        </p:nvGraphicFramePr>
        <p:xfrm>
          <a:off x="1658824" y="6204755"/>
          <a:ext cx="5826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17160" imgH="228600" progId="Equation.DSMT4">
                  <p:embed/>
                </p:oleObj>
              </mc:Choice>
              <mc:Fallback>
                <p:oleObj name="Equation" r:id="rId43" imgW="317160" imgH="228600" progId="Equation.DSMT4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3594EBDF-4DD0-4CD2-8C6A-5462B4A18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1658824" y="6204755"/>
                        <a:ext cx="582612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5960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 animBg="1"/>
      <p:bldP spid="36" grpId="0"/>
      <p:bldP spid="37" grpId="0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  <p:bldP spid="49" grpId="0" animBg="1"/>
      <p:bldP spid="4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070C00-2A18-4986-A1F9-43B277EE74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199" y="107723"/>
            <a:ext cx="8563429" cy="1517717"/>
          </a:xfrm>
          <a:prstGeom prst="rect">
            <a:avLst/>
          </a:prstGeom>
        </p:spPr>
      </p:pic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806B905-749C-48E7-A472-A1BF887FDD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3269456"/>
              </p:ext>
            </p:extLst>
          </p:nvPr>
        </p:nvGraphicFramePr>
        <p:xfrm>
          <a:off x="1836055" y="2165407"/>
          <a:ext cx="1458688" cy="416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177480" progId="Equation.DSMT4">
                  <p:embed/>
                </p:oleObj>
              </mc:Choice>
              <mc:Fallback>
                <p:oleObj name="Equation" r:id="rId5" imgW="62208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806B905-749C-48E7-A472-A1BF887FDD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6055" y="2165407"/>
                        <a:ext cx="1458688" cy="4167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0A96E45-AB4B-4624-8A7B-A21BB4BEC6EC}"/>
              </a:ext>
            </a:extLst>
          </p:cNvPr>
          <p:cNvSpPr txBox="1"/>
          <p:nvPr/>
        </p:nvSpPr>
        <p:spPr>
          <a:xfrm flipH="1">
            <a:off x="1596570" y="1806867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“z” is some complex number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0ED6745-D8DE-4E1A-A0D7-0B510FF98E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02027"/>
              </p:ext>
            </p:extLst>
          </p:nvPr>
        </p:nvGraphicFramePr>
        <p:xfrm>
          <a:off x="1727198" y="2624138"/>
          <a:ext cx="1346880" cy="472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600" imgH="253800" progId="Equation.DSMT4">
                  <p:embed/>
                </p:oleObj>
              </mc:Choice>
              <mc:Fallback>
                <p:oleObj name="Equation" r:id="rId7" imgW="7236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0ED6745-D8DE-4E1A-A0D7-0B510FF98E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27198" y="2624138"/>
                        <a:ext cx="1346880" cy="4721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EA0462D-EFE3-4FEE-8996-1D1627727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568481"/>
              </p:ext>
            </p:extLst>
          </p:nvPr>
        </p:nvGraphicFramePr>
        <p:xfrm>
          <a:off x="3074078" y="2724157"/>
          <a:ext cx="660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EA0462D-EFE3-4FEE-8996-1D1627727E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074078" y="2724157"/>
                        <a:ext cx="6604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1071933-2C5E-44E0-A15C-E4C9DED378A8}"/>
              </a:ext>
            </a:extLst>
          </p:cNvPr>
          <p:cNvSpPr txBox="1"/>
          <p:nvPr/>
        </p:nvSpPr>
        <p:spPr>
          <a:xfrm flipH="1">
            <a:off x="6249491" y="1560129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We are given an equation: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1EE00094-E180-4273-8AD1-1906DDC682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473864"/>
              </p:ext>
            </p:extLst>
          </p:nvPr>
        </p:nvGraphicFramePr>
        <p:xfrm>
          <a:off x="6375628" y="1874494"/>
          <a:ext cx="1868487" cy="794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393480" progId="Equation.DSMT4">
                  <p:embed/>
                </p:oleObj>
              </mc:Choice>
              <mc:Fallback>
                <p:oleObj name="Equation" r:id="rId11" imgW="92700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1EE00094-E180-4273-8AD1-1906DDC682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375628" y="1874494"/>
                        <a:ext cx="1868487" cy="794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CDDA75D-F705-459D-81A2-6BAD51640DDE}"/>
              </a:ext>
            </a:extLst>
          </p:cNvPr>
          <p:cNvSpPr txBox="1"/>
          <p:nvPr/>
        </p:nvSpPr>
        <p:spPr>
          <a:xfrm flipH="1">
            <a:off x="1727199" y="3234236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In this equation, we have another variable “w”.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43765B-0CCF-4D21-97BC-1EB850252091}"/>
              </a:ext>
            </a:extLst>
          </p:cNvPr>
          <p:cNvSpPr txBox="1"/>
          <p:nvPr/>
        </p:nvSpPr>
        <p:spPr>
          <a:xfrm flipH="1">
            <a:off x="1732754" y="3927727"/>
            <a:ext cx="412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Two things we know about “w”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A6768C-7594-4828-8A86-C28BFF8A2DB4}"/>
              </a:ext>
            </a:extLst>
          </p:cNvPr>
          <p:cNvSpPr txBox="1"/>
          <p:nvPr/>
        </p:nvSpPr>
        <p:spPr>
          <a:xfrm flipH="1">
            <a:off x="1727198" y="4434501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It’s a vertex of this polygon and the relationship it has with “z’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CB18F43-9FFE-47C9-8E9E-A6625FF907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33653"/>
              </p:ext>
            </p:extLst>
          </p:nvPr>
        </p:nvGraphicFramePr>
        <p:xfrm>
          <a:off x="6419282" y="2645289"/>
          <a:ext cx="1781177" cy="778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1440" imgH="393480" progId="Equation.DSMT4">
                  <p:embed/>
                </p:oleObj>
              </mc:Choice>
              <mc:Fallback>
                <p:oleObj name="Equation" r:id="rId13" imgW="90144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CB18F43-9FFE-47C9-8E9E-A6625FF907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19282" y="2645289"/>
                        <a:ext cx="1781177" cy="7788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5758520C-C923-4F1E-85F2-EE02C076C4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103069"/>
              </p:ext>
            </p:extLst>
          </p:nvPr>
        </p:nvGraphicFramePr>
        <p:xfrm>
          <a:off x="6748355" y="3381868"/>
          <a:ext cx="1873704" cy="606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63280" imgH="279360" progId="Equation.DSMT4">
                  <p:embed/>
                </p:oleObj>
              </mc:Choice>
              <mc:Fallback>
                <p:oleObj name="Equation" r:id="rId15" imgW="863280" imgH="2793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5758520C-C923-4F1E-85F2-EE02C076C4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48355" y="3381868"/>
                        <a:ext cx="1873704" cy="6069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6B94684B-FEA7-4403-82D7-6F3B8FD2BA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736595"/>
              </p:ext>
            </p:extLst>
          </p:nvPr>
        </p:nvGraphicFramePr>
        <p:xfrm>
          <a:off x="6676683" y="3946922"/>
          <a:ext cx="285908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18960" imgH="203040" progId="Equation.DSMT4">
                  <p:embed/>
                </p:oleObj>
              </mc:Choice>
              <mc:Fallback>
                <p:oleObj name="Equation" r:id="rId17" imgW="121896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6B94684B-FEA7-4403-82D7-6F3B8FD2BA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676683" y="3946922"/>
                        <a:ext cx="2859088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8CA5E329-A720-446B-B9A9-7A77C4601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8040103"/>
              </p:ext>
            </p:extLst>
          </p:nvPr>
        </p:nvGraphicFramePr>
        <p:xfrm>
          <a:off x="6900979" y="4434500"/>
          <a:ext cx="2443162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41120" imgH="203040" progId="Equation.DSMT4">
                  <p:embed/>
                </p:oleObj>
              </mc:Choice>
              <mc:Fallback>
                <p:oleObj name="Equation" r:id="rId19" imgW="104112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8CA5E329-A720-446B-B9A9-7A77C4601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900979" y="4434500"/>
                        <a:ext cx="2443162" cy="477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B30E0E7-5AAA-4099-AD25-7F07AE5D7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510252"/>
              </p:ext>
            </p:extLst>
          </p:nvPr>
        </p:nvGraphicFramePr>
        <p:xfrm>
          <a:off x="9344141" y="4424760"/>
          <a:ext cx="900640" cy="857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960" imgH="482400" progId="Equation.DSMT4">
                  <p:embed/>
                </p:oleObj>
              </mc:Choice>
              <mc:Fallback>
                <p:oleObj name="Equation" r:id="rId21" imgW="507960" imgH="4824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B30E0E7-5AAA-4099-AD25-7F07AE5D73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344141" y="4424760"/>
                        <a:ext cx="900640" cy="8574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0A476449-1C79-4978-AD7E-EDF0CEB3A8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581870"/>
              </p:ext>
            </p:extLst>
          </p:nvPr>
        </p:nvGraphicFramePr>
        <p:xfrm>
          <a:off x="6973550" y="4883141"/>
          <a:ext cx="1757362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9160" imgH="419040" progId="Equation.DSMT4">
                  <p:embed/>
                </p:oleObj>
              </mc:Choice>
              <mc:Fallback>
                <p:oleObj name="Equation" r:id="rId23" imgW="749160" imgH="419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0A476449-1C79-4978-AD7E-EDF0CEB3A8C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973550" y="4883141"/>
                        <a:ext cx="1757362" cy="985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FCAAE30-7734-41C1-9D00-EE72FC89D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5836644"/>
              </p:ext>
            </p:extLst>
          </p:nvPr>
        </p:nvGraphicFramePr>
        <p:xfrm>
          <a:off x="6748355" y="6006263"/>
          <a:ext cx="241458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28520" imgH="228600" progId="Equation.DSMT4">
                  <p:embed/>
                </p:oleObj>
              </mc:Choice>
              <mc:Fallback>
                <p:oleObj name="Equation" r:id="rId25" imgW="1028520" imgH="2286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FCAAE30-7734-41C1-9D00-EE72FC89D1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748355" y="6006263"/>
                        <a:ext cx="2414588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D5C46E60-353D-45F7-8ACB-361530EAEC87}"/>
              </a:ext>
            </a:extLst>
          </p:cNvPr>
          <p:cNvSpPr txBox="1"/>
          <p:nvPr/>
        </p:nvSpPr>
        <p:spPr>
          <a:xfrm flipH="1">
            <a:off x="1727198" y="5080832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Suppose that z</a:t>
            </a:r>
            <a:r>
              <a:rPr lang="en-CA" baseline="30000" dirty="0">
                <a:solidFill>
                  <a:srgbClr val="FF0000"/>
                </a:solidFill>
              </a:rPr>
              <a:t>3</a:t>
            </a:r>
            <a:r>
              <a:rPr lang="en-CA" dirty="0">
                <a:solidFill>
                  <a:srgbClr val="FF0000"/>
                </a:solidFill>
              </a:rPr>
              <a:t> is also a complex number, then “w” is a cube root of z</a:t>
            </a:r>
            <a:r>
              <a:rPr lang="en-CA" baseline="30000" dirty="0">
                <a:solidFill>
                  <a:srgbClr val="FF0000"/>
                </a:solidFill>
              </a:rPr>
              <a:t>3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E95043-406D-456B-B1A2-EF653666B37E}"/>
              </a:ext>
            </a:extLst>
          </p:cNvPr>
          <p:cNvSpPr txBox="1"/>
          <p:nvPr/>
        </p:nvSpPr>
        <p:spPr>
          <a:xfrm flipH="1">
            <a:off x="1705714" y="5784254"/>
            <a:ext cx="4122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Using the roots of unity, we know that the cube root of z</a:t>
            </a:r>
            <a:r>
              <a:rPr lang="en-CA" baseline="30000" dirty="0">
                <a:solidFill>
                  <a:srgbClr val="FF0000"/>
                </a:solidFill>
              </a:rPr>
              <a:t>3</a:t>
            </a:r>
            <a:r>
              <a:rPr lang="en-CA" dirty="0">
                <a:solidFill>
                  <a:srgbClr val="FF0000"/>
                </a:solidFill>
              </a:rPr>
              <a:t> will have 3 roots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66EDA3A-978D-4B39-8F4E-E8A502D27A80}"/>
              </a:ext>
            </a:extLst>
          </p:cNvPr>
          <p:cNvSpPr/>
          <p:nvPr/>
        </p:nvSpPr>
        <p:spPr>
          <a:xfrm>
            <a:off x="5969559" y="1568135"/>
            <a:ext cx="4376057" cy="5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7B964BD-071C-48BF-B4C6-DA6735DF39FB}"/>
              </a:ext>
            </a:extLst>
          </p:cNvPr>
          <p:cNvSpPr txBox="1"/>
          <p:nvPr/>
        </p:nvSpPr>
        <p:spPr>
          <a:xfrm flipH="1">
            <a:off x="6249492" y="1763293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Since there are 3 roots, they must be spaced 120° apart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360F6B-B7D8-4B1C-8053-B385DFE0A45E}"/>
              </a:ext>
            </a:extLst>
          </p:cNvPr>
          <p:cNvSpPr txBox="1"/>
          <p:nvPr/>
        </p:nvSpPr>
        <p:spPr>
          <a:xfrm flipH="1">
            <a:off x="6183085" y="2554044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So, the polygon must be a equilateral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8AAEA71-A76D-4B0A-A70C-4278A7CA9C09}"/>
                  </a:ext>
                </a:extLst>
              </p:cNvPr>
              <p:cNvSpPr txBox="1"/>
              <p:nvPr/>
            </p:nvSpPr>
            <p:spPr>
              <a:xfrm flipH="1">
                <a:off x="6139429" y="3318756"/>
                <a:ext cx="41220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CA" dirty="0">
                    <a:solidFill>
                      <a:srgbClr val="FF0000"/>
                    </a:solidFill>
                  </a:rPr>
                  <a:t>Since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CA" dirty="0">
                    <a:solidFill>
                      <a:srgbClr val="FF0000"/>
                    </a:solidFill>
                  </a:rPr>
                  <a:t>=2014, the distance from the center to the vertex would be 2014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8AAEA71-A76D-4B0A-A70C-4278A7CA9C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139429" y="3318756"/>
                <a:ext cx="4122059" cy="646331"/>
              </a:xfrm>
              <a:prstGeom prst="rect">
                <a:avLst/>
              </a:prstGeom>
              <a:blipFill>
                <a:blip r:embed="rId27"/>
                <a:stretch>
                  <a:fillRect l="-1183" t="-4717" r="-2515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36712D8-575E-4BBF-B257-91AC9237BD87}"/>
              </a:ext>
            </a:extLst>
          </p:cNvPr>
          <p:cNvCxnSpPr>
            <a:cxnSpLocks/>
          </p:cNvCxnSpPr>
          <p:nvPr/>
        </p:nvCxnSpPr>
        <p:spPr>
          <a:xfrm>
            <a:off x="7113053" y="5486617"/>
            <a:ext cx="2349721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79688FA-B067-4BE7-A7B8-0C787040DF7A}"/>
              </a:ext>
            </a:extLst>
          </p:cNvPr>
          <p:cNvCxnSpPr>
            <a:cxnSpLocks/>
          </p:cNvCxnSpPr>
          <p:nvPr/>
        </p:nvCxnSpPr>
        <p:spPr>
          <a:xfrm>
            <a:off x="8219094" y="4331370"/>
            <a:ext cx="0" cy="2382304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D5137FC8-49C3-4D4D-B15B-D9DB7A45CA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200945"/>
              </p:ext>
            </p:extLst>
          </p:nvPr>
        </p:nvGraphicFramePr>
        <p:xfrm>
          <a:off x="9419563" y="5368927"/>
          <a:ext cx="314481" cy="262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139680" progId="Equation.DSMT4">
                  <p:embed/>
                </p:oleObj>
              </mc:Choice>
              <mc:Fallback>
                <p:oleObj name="Equation" r:id="rId28" imgW="126720" imgH="1396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D5137FC8-49C3-4D4D-B15B-D9DB7A45CA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419563" y="5368927"/>
                        <a:ext cx="314481" cy="262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CDDD027-2EC4-4000-9B18-FB10E85C8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787471"/>
              </p:ext>
            </p:extLst>
          </p:nvPr>
        </p:nvGraphicFramePr>
        <p:xfrm>
          <a:off x="8062083" y="4072498"/>
          <a:ext cx="344802" cy="30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80" imgH="164880" progId="Equation.DSMT4">
                  <p:embed/>
                </p:oleObj>
              </mc:Choice>
              <mc:Fallback>
                <p:oleObj name="Equation" r:id="rId30" imgW="139680" imgH="1648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CDDD027-2EC4-4000-9B18-FB10E85C8B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062083" y="4072498"/>
                        <a:ext cx="344802" cy="309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36EBFF4-A38C-441C-97B6-521C3C5B9834}"/>
              </a:ext>
            </a:extLst>
          </p:cNvPr>
          <p:cNvCxnSpPr>
            <a:cxnSpLocks/>
          </p:cNvCxnSpPr>
          <p:nvPr/>
        </p:nvCxnSpPr>
        <p:spPr>
          <a:xfrm flipH="1" flipV="1">
            <a:off x="8220420" y="4638197"/>
            <a:ext cx="124" cy="85140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DC2F599-AA97-485A-96D1-7A75F3BD356E}"/>
              </a:ext>
            </a:extLst>
          </p:cNvPr>
          <p:cNvCxnSpPr>
            <a:cxnSpLocks/>
          </p:cNvCxnSpPr>
          <p:nvPr/>
        </p:nvCxnSpPr>
        <p:spPr>
          <a:xfrm rot="9000000">
            <a:off x="7412277" y="5707777"/>
            <a:ext cx="849362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2F809A8-F6AA-4732-A969-499444144783}"/>
              </a:ext>
            </a:extLst>
          </p:cNvPr>
          <p:cNvCxnSpPr>
            <a:cxnSpLocks/>
          </p:cNvCxnSpPr>
          <p:nvPr/>
        </p:nvCxnSpPr>
        <p:spPr>
          <a:xfrm rot="1800000">
            <a:off x="8161935" y="5686510"/>
            <a:ext cx="849362" cy="0"/>
          </a:xfrm>
          <a:prstGeom prst="line">
            <a:avLst/>
          </a:prstGeom>
          <a:ln w="41275">
            <a:solidFill>
              <a:srgbClr val="00B050"/>
            </a:solidFill>
            <a:prstDash val="solid"/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7952CC6B-9B6B-413E-8BA0-9DC0CB91A7C6}"/>
              </a:ext>
            </a:extLst>
          </p:cNvPr>
          <p:cNvSpPr/>
          <p:nvPr/>
        </p:nvSpPr>
        <p:spPr>
          <a:xfrm>
            <a:off x="7369903" y="4642549"/>
            <a:ext cx="1698725" cy="1705956"/>
          </a:xfrm>
          <a:prstGeom prst="ellipse">
            <a:avLst/>
          </a:prstGeom>
          <a:noFill/>
          <a:ln w="63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2" name="Object 41">
            <a:extLst>
              <a:ext uri="{FF2B5EF4-FFF2-40B4-BE49-F238E27FC236}">
                <a16:creationId xmlns:a16="http://schemas.microsoft.com/office/drawing/2014/main" id="{107752CF-8875-45AF-BADF-104C89961F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92983"/>
              </p:ext>
            </p:extLst>
          </p:nvPr>
        </p:nvGraphicFramePr>
        <p:xfrm>
          <a:off x="8965297" y="5791028"/>
          <a:ext cx="211508" cy="29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80" imgH="228600" progId="Equation.DSMT4">
                  <p:embed/>
                </p:oleObj>
              </mc:Choice>
              <mc:Fallback>
                <p:oleObj name="Equation" r:id="rId32" imgW="164880" imgH="228600" progId="Equation.DSMT4">
                  <p:embed/>
                  <p:pic>
                    <p:nvPicPr>
                      <p:cNvPr id="42" name="Object 41">
                        <a:extLst>
                          <a:ext uri="{FF2B5EF4-FFF2-40B4-BE49-F238E27FC236}">
                            <a16:creationId xmlns:a16="http://schemas.microsoft.com/office/drawing/2014/main" id="{107752CF-8875-45AF-BADF-104C89961F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8965297" y="5791028"/>
                        <a:ext cx="211508" cy="293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>
            <a:extLst>
              <a:ext uri="{FF2B5EF4-FFF2-40B4-BE49-F238E27FC236}">
                <a16:creationId xmlns:a16="http://schemas.microsoft.com/office/drawing/2014/main" id="{96A5C425-6564-417C-BDB4-426CF6B724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648366"/>
              </p:ext>
            </p:extLst>
          </p:nvPr>
        </p:nvGraphicFramePr>
        <p:xfrm>
          <a:off x="8248841" y="4408444"/>
          <a:ext cx="244556" cy="293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228600" progId="Equation.DSMT4">
                  <p:embed/>
                </p:oleObj>
              </mc:Choice>
              <mc:Fallback>
                <p:oleObj name="Equation" r:id="rId34" imgW="190440" imgH="228600" progId="Equation.DSMT4">
                  <p:embed/>
                  <p:pic>
                    <p:nvPicPr>
                      <p:cNvPr id="43" name="Object 42">
                        <a:extLst>
                          <a:ext uri="{FF2B5EF4-FFF2-40B4-BE49-F238E27FC236}">
                            <a16:creationId xmlns:a16="http://schemas.microsoft.com/office/drawing/2014/main" id="{96A5C425-6564-417C-BDB4-426CF6B724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248841" y="4408444"/>
                        <a:ext cx="244556" cy="293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>
            <a:extLst>
              <a:ext uri="{FF2B5EF4-FFF2-40B4-BE49-F238E27FC236}">
                <a16:creationId xmlns:a16="http://schemas.microsoft.com/office/drawing/2014/main" id="{93AD823D-F0FE-4E10-A0BC-81F5FA5BE3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938645"/>
              </p:ext>
            </p:extLst>
          </p:nvPr>
        </p:nvGraphicFramePr>
        <p:xfrm>
          <a:off x="7321566" y="5764236"/>
          <a:ext cx="228032" cy="293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7480" imgH="228600" progId="Equation.DSMT4">
                  <p:embed/>
                </p:oleObj>
              </mc:Choice>
              <mc:Fallback>
                <p:oleObj name="Equation" r:id="rId36" imgW="177480" imgH="228600" progId="Equation.DSMT4">
                  <p:embed/>
                  <p:pic>
                    <p:nvPicPr>
                      <p:cNvPr id="44" name="Object 43">
                        <a:extLst>
                          <a:ext uri="{FF2B5EF4-FFF2-40B4-BE49-F238E27FC236}">
                            <a16:creationId xmlns:a16="http://schemas.microsoft.com/office/drawing/2014/main" id="{93AD823D-F0FE-4E10-A0BC-81F5FA5BE3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321566" y="5764236"/>
                        <a:ext cx="228032" cy="2931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1348C8E-DB8E-45F2-94C1-3993BD05885D}"/>
              </a:ext>
            </a:extLst>
          </p:cNvPr>
          <p:cNvCxnSpPr>
            <a:cxnSpLocks/>
          </p:cNvCxnSpPr>
          <p:nvPr/>
        </p:nvCxnSpPr>
        <p:spPr>
          <a:xfrm>
            <a:off x="8221106" y="4639996"/>
            <a:ext cx="732352" cy="127214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1894D50-4555-4DD2-918F-B575E064833F}"/>
              </a:ext>
            </a:extLst>
          </p:cNvPr>
          <p:cNvCxnSpPr>
            <a:cxnSpLocks/>
          </p:cNvCxnSpPr>
          <p:nvPr/>
        </p:nvCxnSpPr>
        <p:spPr>
          <a:xfrm flipH="1">
            <a:off x="7475553" y="4639996"/>
            <a:ext cx="739175" cy="127162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7EC938E-9D45-496D-8D96-BF8B46F62BDB}"/>
              </a:ext>
            </a:extLst>
          </p:cNvPr>
          <p:cNvCxnSpPr>
            <a:cxnSpLocks/>
          </p:cNvCxnSpPr>
          <p:nvPr/>
        </p:nvCxnSpPr>
        <p:spPr>
          <a:xfrm flipH="1">
            <a:off x="7475552" y="5905715"/>
            <a:ext cx="1478350" cy="9307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708699BB-9201-4588-8047-062E96DC3E45}"/>
              </a:ext>
            </a:extLst>
          </p:cNvPr>
          <p:cNvSpPr/>
          <p:nvPr/>
        </p:nvSpPr>
        <p:spPr>
          <a:xfrm>
            <a:off x="1448062" y="1625440"/>
            <a:ext cx="4376057" cy="5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48931EC-C10A-4266-87D4-6D623D1F30F3}"/>
              </a:ext>
            </a:extLst>
          </p:cNvPr>
          <p:cNvSpPr txBox="1"/>
          <p:nvPr/>
        </p:nvSpPr>
        <p:spPr>
          <a:xfrm flipH="1">
            <a:off x="1707533" y="1829081"/>
            <a:ext cx="412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All we need to do afterwards is find the area of this equilateral triangle</a:t>
            </a:r>
          </a:p>
        </p:txBody>
      </p:sp>
      <p:graphicFrame>
        <p:nvGraphicFramePr>
          <p:cNvPr id="64" name="Object 63">
            <a:extLst>
              <a:ext uri="{FF2B5EF4-FFF2-40B4-BE49-F238E27FC236}">
                <a16:creationId xmlns:a16="http://schemas.microsoft.com/office/drawing/2014/main" id="{D7995C7F-6A5B-4843-B8E8-70674FD79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930027"/>
              </p:ext>
            </p:extLst>
          </p:nvPr>
        </p:nvGraphicFramePr>
        <p:xfrm>
          <a:off x="1838231" y="2533159"/>
          <a:ext cx="850112" cy="321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69800" imgH="177480" progId="Equation.DSMT4">
                  <p:embed/>
                </p:oleObj>
              </mc:Choice>
              <mc:Fallback>
                <p:oleObj name="Equation" r:id="rId38" imgW="469800" imgH="177480" progId="Equation.DSMT4">
                  <p:embed/>
                  <p:pic>
                    <p:nvPicPr>
                      <p:cNvPr id="64" name="Object 63">
                        <a:extLst>
                          <a:ext uri="{FF2B5EF4-FFF2-40B4-BE49-F238E27FC236}">
                            <a16:creationId xmlns:a16="http://schemas.microsoft.com/office/drawing/2014/main" id="{D7995C7F-6A5B-4843-B8E8-70674FD79C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1838231" y="2533159"/>
                        <a:ext cx="850112" cy="321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>
            <a:extLst>
              <a:ext uri="{FF2B5EF4-FFF2-40B4-BE49-F238E27FC236}">
                <a16:creationId xmlns:a16="http://schemas.microsoft.com/office/drawing/2014/main" id="{E639AE6D-505B-4E66-AB89-B7D0D0E65C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830971"/>
              </p:ext>
            </p:extLst>
          </p:nvPr>
        </p:nvGraphicFramePr>
        <p:xfrm>
          <a:off x="2684347" y="2483516"/>
          <a:ext cx="13081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23600" imgH="228600" progId="Equation.DSMT4">
                  <p:embed/>
                </p:oleObj>
              </mc:Choice>
              <mc:Fallback>
                <p:oleObj name="Equation" r:id="rId40" imgW="723600" imgH="228600" progId="Equation.DSMT4">
                  <p:embed/>
                  <p:pic>
                    <p:nvPicPr>
                      <p:cNvPr id="65" name="Object 64">
                        <a:extLst>
                          <a:ext uri="{FF2B5EF4-FFF2-40B4-BE49-F238E27FC236}">
                            <a16:creationId xmlns:a16="http://schemas.microsoft.com/office/drawing/2014/main" id="{E639AE6D-505B-4E66-AB89-B7D0D0E65C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2684347" y="2483516"/>
                        <a:ext cx="13081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>
            <a:extLst>
              <a:ext uri="{FF2B5EF4-FFF2-40B4-BE49-F238E27FC236}">
                <a16:creationId xmlns:a16="http://schemas.microsoft.com/office/drawing/2014/main" id="{61FDA639-716E-4789-96F6-3874C61CAE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007196"/>
              </p:ext>
            </p:extLst>
          </p:nvPr>
        </p:nvGraphicFramePr>
        <p:xfrm>
          <a:off x="4000864" y="2478500"/>
          <a:ext cx="11938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60240" imgH="228600" progId="Equation.DSMT4">
                  <p:embed/>
                </p:oleObj>
              </mc:Choice>
              <mc:Fallback>
                <p:oleObj name="Equation" r:id="rId42" imgW="660240" imgH="228600" progId="Equation.DSMT4">
                  <p:embed/>
                  <p:pic>
                    <p:nvPicPr>
                      <p:cNvPr id="66" name="Object 65">
                        <a:extLst>
                          <a:ext uri="{FF2B5EF4-FFF2-40B4-BE49-F238E27FC236}">
                            <a16:creationId xmlns:a16="http://schemas.microsoft.com/office/drawing/2014/main" id="{61FDA639-716E-4789-96F6-3874C61CAE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4000864" y="2478500"/>
                        <a:ext cx="1193800" cy="41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>
            <a:extLst>
              <a:ext uri="{FF2B5EF4-FFF2-40B4-BE49-F238E27FC236}">
                <a16:creationId xmlns:a16="http://schemas.microsoft.com/office/drawing/2014/main" id="{04C1B7E8-C54F-4976-ACC1-113B50C67A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066823"/>
              </p:ext>
            </p:extLst>
          </p:nvPr>
        </p:nvGraphicFramePr>
        <p:xfrm>
          <a:off x="1786077" y="3076737"/>
          <a:ext cx="10795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596880" imgH="203040" progId="Equation.DSMT4">
                  <p:embed/>
                </p:oleObj>
              </mc:Choice>
              <mc:Fallback>
                <p:oleObj name="Equation" r:id="rId44" imgW="596880" imgH="203040" progId="Equation.DSMT4">
                  <p:embed/>
                  <p:pic>
                    <p:nvPicPr>
                      <p:cNvPr id="67" name="Object 66">
                        <a:extLst>
                          <a:ext uri="{FF2B5EF4-FFF2-40B4-BE49-F238E27FC236}">
                            <a16:creationId xmlns:a16="http://schemas.microsoft.com/office/drawing/2014/main" id="{04C1B7E8-C54F-4976-ACC1-113B50C67A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1786077" y="3076737"/>
                        <a:ext cx="107950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39C3623C-ADD3-4660-9ECA-A3C424739A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031814"/>
              </p:ext>
            </p:extLst>
          </p:nvPr>
        </p:nvGraphicFramePr>
        <p:xfrm>
          <a:off x="2905013" y="3072872"/>
          <a:ext cx="142398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787320" imgH="177480" progId="Equation.DSMT4">
                  <p:embed/>
                </p:oleObj>
              </mc:Choice>
              <mc:Fallback>
                <p:oleObj name="Equation" r:id="rId46" imgW="787320" imgH="177480" progId="Equation.DSMT4">
                  <p:embed/>
                  <p:pic>
                    <p:nvPicPr>
                      <p:cNvPr id="68" name="Object 67">
                        <a:extLst>
                          <a:ext uri="{FF2B5EF4-FFF2-40B4-BE49-F238E27FC236}">
                            <a16:creationId xmlns:a16="http://schemas.microsoft.com/office/drawing/2014/main" id="{39C3623C-ADD3-4660-9ECA-A3C424739A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2905013" y="3072872"/>
                        <a:ext cx="1423988" cy="319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CC51477B-8E3F-4F40-857A-1CFA092006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449327"/>
              </p:ext>
            </p:extLst>
          </p:nvPr>
        </p:nvGraphicFramePr>
        <p:xfrm>
          <a:off x="4259952" y="3012040"/>
          <a:ext cx="11922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660240" imgH="253800" progId="Equation.DSMT4">
                  <p:embed/>
                </p:oleObj>
              </mc:Choice>
              <mc:Fallback>
                <p:oleObj name="Equation" r:id="rId48" imgW="660240" imgH="253800" progId="Equation.DSMT4">
                  <p:embed/>
                  <p:pic>
                    <p:nvPicPr>
                      <p:cNvPr id="69" name="Object 68">
                        <a:extLst>
                          <a:ext uri="{FF2B5EF4-FFF2-40B4-BE49-F238E27FC236}">
                            <a16:creationId xmlns:a16="http://schemas.microsoft.com/office/drawing/2014/main" id="{CC51477B-8E3F-4F40-857A-1CFA092006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4259952" y="3012040"/>
                        <a:ext cx="1192212" cy="45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BB2A8140-BF86-4B5D-B4B7-CAFE4987F3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484766"/>
              </p:ext>
            </p:extLst>
          </p:nvPr>
        </p:nvGraphicFramePr>
        <p:xfrm>
          <a:off x="1676262" y="3540125"/>
          <a:ext cx="37433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2070000" imgH="304560" progId="Equation.DSMT4">
                  <p:embed/>
                </p:oleObj>
              </mc:Choice>
              <mc:Fallback>
                <p:oleObj name="Equation" r:id="rId50" imgW="2070000" imgH="304560" progId="Equation.DSMT4">
                  <p:embed/>
                  <p:pic>
                    <p:nvPicPr>
                      <p:cNvPr id="70" name="Object 69">
                        <a:extLst>
                          <a:ext uri="{FF2B5EF4-FFF2-40B4-BE49-F238E27FC236}">
                            <a16:creationId xmlns:a16="http://schemas.microsoft.com/office/drawing/2014/main" id="{BB2A8140-BF86-4B5D-B4B7-CAFE4987F3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1676262" y="3540125"/>
                        <a:ext cx="3743325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78425871-3E45-4E7A-B336-E20F1D0382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7819"/>
              </p:ext>
            </p:extLst>
          </p:nvPr>
        </p:nvGraphicFramePr>
        <p:xfrm>
          <a:off x="2278741" y="4120794"/>
          <a:ext cx="2295525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1269720" imgH="304560" progId="Equation.DSMT4">
                  <p:embed/>
                </p:oleObj>
              </mc:Choice>
              <mc:Fallback>
                <p:oleObj name="Equation" r:id="rId52" imgW="1269720" imgH="304560" progId="Equation.DSMT4">
                  <p:embed/>
                  <p:pic>
                    <p:nvPicPr>
                      <p:cNvPr id="71" name="Object 70">
                        <a:extLst>
                          <a:ext uri="{FF2B5EF4-FFF2-40B4-BE49-F238E27FC236}">
                            <a16:creationId xmlns:a16="http://schemas.microsoft.com/office/drawing/2014/main" id="{78425871-3E45-4E7A-B336-E20F1D0382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2278741" y="4120794"/>
                        <a:ext cx="2295525" cy="547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CC0850B5-4C55-4390-A8C9-62C6F84DE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080125"/>
              </p:ext>
            </p:extLst>
          </p:nvPr>
        </p:nvGraphicFramePr>
        <p:xfrm>
          <a:off x="2278741" y="4665654"/>
          <a:ext cx="176688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977760" imgH="241200" progId="Equation.DSMT4">
                  <p:embed/>
                </p:oleObj>
              </mc:Choice>
              <mc:Fallback>
                <p:oleObj name="Equation" r:id="rId54" imgW="977760" imgH="241200" progId="Equation.DSMT4">
                  <p:embed/>
                  <p:pic>
                    <p:nvPicPr>
                      <p:cNvPr id="72" name="Object 71">
                        <a:extLst>
                          <a:ext uri="{FF2B5EF4-FFF2-40B4-BE49-F238E27FC236}">
                            <a16:creationId xmlns:a16="http://schemas.microsoft.com/office/drawing/2014/main" id="{CC0850B5-4C55-4390-A8C9-62C6F84DE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2278741" y="4665654"/>
                        <a:ext cx="1766887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98FC9111-B758-43EA-A93E-EE4DC73E1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3722748"/>
              </p:ext>
            </p:extLst>
          </p:nvPr>
        </p:nvGraphicFramePr>
        <p:xfrm>
          <a:off x="1919149" y="5210742"/>
          <a:ext cx="16287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901440" imgH="203040" progId="Equation.DSMT4">
                  <p:embed/>
                </p:oleObj>
              </mc:Choice>
              <mc:Fallback>
                <p:oleObj name="Equation" r:id="rId56" imgW="901440" imgH="203040" progId="Equation.DSMT4">
                  <p:embed/>
                  <p:pic>
                    <p:nvPicPr>
                      <p:cNvPr id="73" name="Object 72">
                        <a:extLst>
                          <a:ext uri="{FF2B5EF4-FFF2-40B4-BE49-F238E27FC236}">
                            <a16:creationId xmlns:a16="http://schemas.microsoft.com/office/drawing/2014/main" id="{98FC9111-B758-43EA-A93E-EE4DC73E19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919149" y="5210742"/>
                        <a:ext cx="162877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D18D646F-6E16-4BEB-A274-1D65A6070E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435008"/>
              </p:ext>
            </p:extLst>
          </p:nvPr>
        </p:nvGraphicFramePr>
        <p:xfrm>
          <a:off x="1780850" y="5711245"/>
          <a:ext cx="14684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812520" imgH="393480" progId="Equation.DSMT4">
                  <p:embed/>
                </p:oleObj>
              </mc:Choice>
              <mc:Fallback>
                <p:oleObj name="Equation" r:id="rId58" imgW="812520" imgH="393480" progId="Equation.DSMT4">
                  <p:embed/>
                  <p:pic>
                    <p:nvPicPr>
                      <p:cNvPr id="74" name="Object 73">
                        <a:extLst>
                          <a:ext uri="{FF2B5EF4-FFF2-40B4-BE49-F238E27FC236}">
                            <a16:creationId xmlns:a16="http://schemas.microsoft.com/office/drawing/2014/main" id="{D18D646F-6E16-4BEB-A274-1D65A6070E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9"/>
                      <a:stretch>
                        <a:fillRect/>
                      </a:stretch>
                    </p:blipFill>
                    <p:spPr>
                      <a:xfrm>
                        <a:off x="1780850" y="5711245"/>
                        <a:ext cx="1468438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B09C751C-C682-4CE8-9567-72A5B9BA1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549251"/>
              </p:ext>
            </p:extLst>
          </p:nvPr>
        </p:nvGraphicFramePr>
        <p:xfrm>
          <a:off x="3212122" y="5907349"/>
          <a:ext cx="8493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0" imgW="469800" imgH="177480" progId="Equation.DSMT4">
                  <p:embed/>
                </p:oleObj>
              </mc:Choice>
              <mc:Fallback>
                <p:oleObj name="Equation" r:id="rId60" imgW="469800" imgH="177480" progId="Equation.DSMT4">
                  <p:embed/>
                  <p:pic>
                    <p:nvPicPr>
                      <p:cNvPr id="75" name="Object 74">
                        <a:extLst>
                          <a:ext uri="{FF2B5EF4-FFF2-40B4-BE49-F238E27FC236}">
                            <a16:creationId xmlns:a16="http://schemas.microsoft.com/office/drawing/2014/main" id="{B09C751C-C682-4CE8-9567-72A5B9BA1A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3212122" y="5907349"/>
                        <a:ext cx="849312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CA356C77-1C63-4F77-B314-F993A77F1C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729074"/>
              </p:ext>
            </p:extLst>
          </p:nvPr>
        </p:nvGraphicFramePr>
        <p:xfrm>
          <a:off x="4062012" y="5905714"/>
          <a:ext cx="171767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2" imgW="952200" imgH="177480" progId="Equation.DSMT4">
                  <p:embed/>
                </p:oleObj>
              </mc:Choice>
              <mc:Fallback>
                <p:oleObj name="Equation" r:id="rId62" imgW="952200" imgH="177480" progId="Equation.DSMT4">
                  <p:embed/>
                  <p:pic>
                    <p:nvPicPr>
                      <p:cNvPr id="76" name="Object 75">
                        <a:extLst>
                          <a:ext uri="{FF2B5EF4-FFF2-40B4-BE49-F238E27FC236}">
                            <a16:creationId xmlns:a16="http://schemas.microsoft.com/office/drawing/2014/main" id="{CA356C77-1C63-4F77-B314-F993A77F1C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4062012" y="5905714"/>
                        <a:ext cx="1717675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86593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2" grpId="0"/>
      <p:bldP spid="13" grpId="0"/>
      <p:bldP spid="21" grpId="0"/>
      <p:bldP spid="22" grpId="0"/>
      <p:bldP spid="23" grpId="0" animBg="1"/>
      <p:bldP spid="24" grpId="0"/>
      <p:bldP spid="25" grpId="0"/>
      <p:bldP spid="26" grpId="0"/>
      <p:bldP spid="41" grpId="0" animBg="1"/>
      <p:bldP spid="62" grpId="0" animBg="1"/>
      <p:bldP spid="6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DA89E-E067-8FE0-9632-58CE0716D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578802"/>
          </a:xfrm>
        </p:spPr>
        <p:txBody>
          <a:bodyPr/>
          <a:lstStyle/>
          <a:p>
            <a:r>
              <a:rPr lang="en-US" dirty="0"/>
              <a:t>Writing complex Numbers in Euler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946EE-DD10-1CAF-210E-43921CA2AA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8670" y="1663927"/>
            <a:ext cx="11007634" cy="975361"/>
          </a:xfrm>
        </p:spPr>
        <p:txBody>
          <a:bodyPr/>
          <a:lstStyle/>
          <a:p>
            <a:r>
              <a:rPr lang="en-US" dirty="0"/>
              <a:t>When a complex number is in “Euler” form, it is easier to multiply, taken to the </a:t>
            </a:r>
            <a:r>
              <a:rPr lang="en-US" i="1" dirty="0"/>
              <a:t>n</a:t>
            </a:r>
            <a:r>
              <a:rPr lang="en-US" i="1" baseline="30000" dirty="0"/>
              <a:t>th</a:t>
            </a:r>
            <a:r>
              <a:rPr lang="en-US" dirty="0"/>
              <a:t> power or </a:t>
            </a:r>
            <a:r>
              <a:rPr lang="en-US" i="1" dirty="0"/>
              <a:t>n</a:t>
            </a:r>
            <a:r>
              <a:rPr lang="en-US" i="1" baseline="30000" dirty="0"/>
              <a:t>th</a:t>
            </a:r>
            <a:r>
              <a:rPr lang="en-US" dirty="0"/>
              <a:t> root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35DCE5C-F352-8BC1-31A6-9AD245EE9E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314217"/>
              </p:ext>
            </p:extLst>
          </p:nvPr>
        </p:nvGraphicFramePr>
        <p:xfrm>
          <a:off x="2598738" y="854075"/>
          <a:ext cx="70421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203040" progId="Equation.DSMT4">
                  <p:embed/>
                </p:oleObj>
              </mc:Choice>
              <mc:Fallback>
                <p:oleObj name="Equation" r:id="rId4" imgW="176508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35DCE5C-F352-8BC1-31A6-9AD245EE9E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8738" y="854075"/>
                        <a:ext cx="7042150" cy="809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FA0F48-12AC-F223-3A4D-CFDCB3171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150567"/>
              </p:ext>
            </p:extLst>
          </p:nvPr>
        </p:nvGraphicFramePr>
        <p:xfrm>
          <a:off x="484188" y="2725738"/>
          <a:ext cx="19399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41200" progId="Equation.DSMT4">
                  <p:embed/>
                </p:oleObj>
              </mc:Choice>
              <mc:Fallback>
                <p:oleObj name="Equation" r:id="rId6" imgW="736560" imgH="2412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8FA0F48-12AC-F223-3A4D-CFDCB31717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4188" y="2725738"/>
                        <a:ext cx="1939925" cy="633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5678F47-BCF6-0567-332A-6F4776F32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218236"/>
              </p:ext>
            </p:extLst>
          </p:nvPr>
        </p:nvGraphicFramePr>
        <p:xfrm>
          <a:off x="2796589" y="2725738"/>
          <a:ext cx="2071504" cy="632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241200" progId="Equation.DSMT4">
                  <p:embed/>
                </p:oleObj>
              </mc:Choice>
              <mc:Fallback>
                <p:oleObj name="Equation" r:id="rId8" imgW="787320" imgH="241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5678F47-BCF6-0567-332A-6F4776F327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96589" y="2725738"/>
                        <a:ext cx="2071504" cy="6323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AAE22D46-7E73-0D6F-6126-3E20BC5E7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3456296"/>
              </p:ext>
            </p:extLst>
          </p:nvPr>
        </p:nvGraphicFramePr>
        <p:xfrm>
          <a:off x="5852159" y="2834217"/>
          <a:ext cx="1610886" cy="688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33160" imgH="228600" progId="Equation.DSMT4">
                  <p:embed/>
                </p:oleObj>
              </mc:Choice>
              <mc:Fallback>
                <p:oleObj name="Equation" r:id="rId10" imgW="53316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AAE22D46-7E73-0D6F-6126-3E20BC5E7B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52159" y="2834217"/>
                        <a:ext cx="1610886" cy="688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E906DF1-2601-39CF-B27A-4D9C93A808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481791"/>
              </p:ext>
            </p:extLst>
          </p:nvPr>
        </p:nvGraphicFramePr>
        <p:xfrm>
          <a:off x="7460698" y="2834217"/>
          <a:ext cx="1379268" cy="688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228600" progId="Equation.DSMT4">
                  <p:embed/>
                </p:oleObj>
              </mc:Choice>
              <mc:Fallback>
                <p:oleObj name="Equation" r:id="rId12" imgW="45720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E906DF1-2601-39CF-B27A-4D9C93A808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460698" y="2834217"/>
                        <a:ext cx="1379268" cy="6885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E0A5DB5-CE0E-F65F-1E55-675B6D7F4E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3344419"/>
              </p:ext>
            </p:extLst>
          </p:nvPr>
        </p:nvGraphicFramePr>
        <p:xfrm>
          <a:off x="8789086" y="2862792"/>
          <a:ext cx="1304149" cy="651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1640" imgH="215640" progId="Equation.DSMT4">
                  <p:embed/>
                </p:oleObj>
              </mc:Choice>
              <mc:Fallback>
                <p:oleObj name="Equation" r:id="rId14" imgW="431640" imgH="215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DE0A5DB5-CE0E-F65F-1E55-675B6D7F4E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789086" y="2862792"/>
                        <a:ext cx="1304149" cy="6510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3476A95-5C8A-02B1-D40C-C3E0D3B49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31479"/>
              </p:ext>
            </p:extLst>
          </p:nvPr>
        </p:nvGraphicFramePr>
        <p:xfrm>
          <a:off x="5880734" y="4009266"/>
          <a:ext cx="138112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79360" progId="Equation.DSMT4">
                  <p:embed/>
                </p:oleObj>
              </mc:Choice>
              <mc:Fallback>
                <p:oleObj name="Equation" r:id="rId16" imgW="457200" imgH="2793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3476A95-5C8A-02B1-D40C-C3E0D3B49B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880734" y="4009266"/>
                        <a:ext cx="1381125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28E35A22-6348-8AFC-4287-4C11E84B27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414580"/>
              </p:ext>
            </p:extLst>
          </p:nvPr>
        </p:nvGraphicFramePr>
        <p:xfrm>
          <a:off x="7261859" y="4008208"/>
          <a:ext cx="12636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19040" imgH="279360" progId="Equation.DSMT4">
                  <p:embed/>
                </p:oleObj>
              </mc:Choice>
              <mc:Fallback>
                <p:oleObj name="Equation" r:id="rId18" imgW="4190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28E35A22-6348-8AFC-4287-4C11E84B2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61859" y="4008208"/>
                        <a:ext cx="1263650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CF49458-44FD-17A1-6CF7-071150B020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34747"/>
              </p:ext>
            </p:extLst>
          </p:nvPr>
        </p:nvGraphicFramePr>
        <p:xfrm>
          <a:off x="8505414" y="4154633"/>
          <a:ext cx="1150938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215640" progId="Equation.DSMT4">
                  <p:embed/>
                </p:oleObj>
              </mc:Choice>
              <mc:Fallback>
                <p:oleObj name="Equation" r:id="rId20" imgW="380880" imgH="2156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CF49458-44FD-17A1-6CF7-071150B020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505414" y="4154633"/>
                        <a:ext cx="1150938" cy="650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1D8754E-589C-DAB4-6F76-F87C4C92A5C6}"/>
              </a:ext>
            </a:extLst>
          </p:cNvPr>
          <p:cNvSpPr txBox="1"/>
          <p:nvPr/>
        </p:nvSpPr>
        <p:spPr>
          <a:xfrm>
            <a:off x="5348631" y="2474414"/>
            <a:ext cx="53290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Multiplying in Euler Form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C154B79-80FA-57E5-D654-574175C917B4}"/>
              </a:ext>
            </a:extLst>
          </p:cNvPr>
          <p:cNvSpPr txBox="1"/>
          <p:nvPr/>
        </p:nvSpPr>
        <p:spPr>
          <a:xfrm>
            <a:off x="6096000" y="3650830"/>
            <a:ext cx="31990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Powers in Euler Form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A839C64-F17D-7345-9BB6-0183F5858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324614"/>
              </p:ext>
            </p:extLst>
          </p:nvPr>
        </p:nvGraphicFramePr>
        <p:xfrm>
          <a:off x="5595060" y="5594465"/>
          <a:ext cx="1381124" cy="931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93480" imgH="266400" progId="Equation.DSMT4">
                  <p:embed/>
                </p:oleObj>
              </mc:Choice>
              <mc:Fallback>
                <p:oleObj name="Equation" r:id="rId22" imgW="393480" imgH="2664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A839C64-F17D-7345-9BB6-0183F5858D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595060" y="5594465"/>
                        <a:ext cx="1381124" cy="931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EF1CBBE-0CBD-5E23-57EC-3F60FFD213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151035"/>
              </p:ext>
            </p:extLst>
          </p:nvPr>
        </p:nvGraphicFramePr>
        <p:xfrm>
          <a:off x="6887265" y="5361291"/>
          <a:ext cx="1202261" cy="119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42720" imgH="342720" progId="Equation.DSMT4">
                  <p:embed/>
                </p:oleObj>
              </mc:Choice>
              <mc:Fallback>
                <p:oleObj name="Equation" r:id="rId24" imgW="342720" imgH="34272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EF1CBBE-0CBD-5E23-57EC-3F60FFD213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887265" y="5361291"/>
                        <a:ext cx="1202261" cy="1196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6659BCC-F3A9-760E-71ED-2267507C8F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05697"/>
              </p:ext>
            </p:extLst>
          </p:nvPr>
        </p:nvGraphicFramePr>
        <p:xfrm>
          <a:off x="8030075" y="5581647"/>
          <a:ext cx="1200416" cy="933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42720" imgH="266400" progId="Equation.DSMT4">
                  <p:embed/>
                </p:oleObj>
              </mc:Choice>
              <mc:Fallback>
                <p:oleObj name="Equation" r:id="rId26" imgW="342720" imgH="2664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36659BCC-F3A9-760E-71ED-2267507C8F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030075" y="5581647"/>
                        <a:ext cx="1200416" cy="933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F68CA68-4369-DF12-DEBF-FE6C1EF107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07154"/>
              </p:ext>
            </p:extLst>
          </p:nvPr>
        </p:nvGraphicFramePr>
        <p:xfrm>
          <a:off x="9121487" y="5481983"/>
          <a:ext cx="1115595" cy="1156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160" imgH="330120" progId="Equation.DSMT4">
                  <p:embed/>
                </p:oleObj>
              </mc:Choice>
              <mc:Fallback>
                <p:oleObj name="Equation" r:id="rId28" imgW="317160" imgH="33012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F68CA68-4369-DF12-DEBF-FE6C1EF107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9121487" y="5481983"/>
                        <a:ext cx="1115595" cy="1156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B0587D4A-2CBD-4BC2-59B5-421BF1E676EE}"/>
              </a:ext>
            </a:extLst>
          </p:cNvPr>
          <p:cNvSpPr txBox="1"/>
          <p:nvPr/>
        </p:nvSpPr>
        <p:spPr>
          <a:xfrm>
            <a:off x="6009197" y="4937470"/>
            <a:ext cx="31990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Roots in Euler Form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13ED21D-8393-0338-636C-BCB292AE1D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65711"/>
              </p:ext>
            </p:extLst>
          </p:nvPr>
        </p:nvGraphicFramePr>
        <p:xfrm>
          <a:off x="10185580" y="5581647"/>
          <a:ext cx="730250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200" imgH="228600" progId="Equation.DSMT4">
                  <p:embed/>
                </p:oleObj>
              </mc:Choice>
              <mc:Fallback>
                <p:oleObj name="Equation" r:id="rId30" imgW="241200" imgH="22860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13ED21D-8393-0338-636C-BCB292AE1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185580" y="5581647"/>
                        <a:ext cx="730250" cy="688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D70BC9A-F1F8-EE47-B193-ECA4AA29D404}"/>
                  </a:ext>
                </a:extLst>
              </p:cNvPr>
              <p:cNvSpPr txBox="1"/>
              <p:nvPr/>
            </p:nvSpPr>
            <p:spPr>
              <a:xfrm>
                <a:off x="278670" y="3837541"/>
                <a:ext cx="4358509" cy="1492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2200" dirty="0">
                    <a:solidFill>
                      <a:srgbClr val="FF0000"/>
                    </a:solidFill>
                  </a:rPr>
                  <a:t>Taking a complex number to the nth root is often used to solve equation in the form: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5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5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5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𝑖𝑏</m:t>
                    </m:r>
                  </m:oMath>
                </a14:m>
                <a:endParaRPr lang="en-CA" sz="25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D70BC9A-F1F8-EE47-B193-ECA4AA29D4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670" y="3837541"/>
                <a:ext cx="4358509" cy="1492716"/>
              </a:xfrm>
              <a:prstGeom prst="rect">
                <a:avLst/>
              </a:prstGeom>
              <a:blipFill>
                <a:blip r:embed="rId32"/>
                <a:stretch>
                  <a:fillRect t="-28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3D2A727D-8D05-538B-9478-70E6D2196B84}"/>
              </a:ext>
            </a:extLst>
          </p:cNvPr>
          <p:cNvSpPr txBox="1"/>
          <p:nvPr/>
        </p:nvSpPr>
        <p:spPr>
          <a:xfrm>
            <a:off x="278670" y="5475366"/>
            <a:ext cx="435850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B/c of the Roots of Unity, you will have “n” roots equally spaced around an Argand Plane</a:t>
            </a:r>
            <a:endParaRPr lang="en-CA" sz="25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60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2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47F14-6847-75E9-2702-DF8D36CC6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03188"/>
            <a:ext cx="11058525" cy="754062"/>
          </a:xfrm>
        </p:spPr>
        <p:txBody>
          <a:bodyPr/>
          <a:lstStyle/>
          <a:p>
            <a:r>
              <a:rPr lang="en-US" dirty="0"/>
              <a:t>Practice: Take each complex number to the </a:t>
            </a:r>
            <a:r>
              <a:rPr lang="en-US" i="1" dirty="0"/>
              <a:t>n</a:t>
            </a:r>
            <a:r>
              <a:rPr lang="en-US" i="1" baseline="30000" dirty="0"/>
              <a:t>th</a:t>
            </a:r>
            <a:r>
              <a:rPr lang="en-US" dirty="0"/>
              <a:t> power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9C2F62E-A598-FD87-2560-CC001AC1A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967600"/>
              </p:ext>
            </p:extLst>
          </p:nvPr>
        </p:nvGraphicFramePr>
        <p:xfrm>
          <a:off x="440747" y="1069974"/>
          <a:ext cx="3624701" cy="577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79360" progId="Equation.DSMT4">
                  <p:embed/>
                </p:oleObj>
              </mc:Choice>
              <mc:Fallback>
                <p:oleObj name="Equation" r:id="rId4" imgW="175248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9C2F62E-A598-FD87-2560-CC001AC1A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0747" y="1069974"/>
                        <a:ext cx="3624701" cy="577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A9A18F5-C017-87C6-BF72-3A525EC151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413000"/>
              </p:ext>
            </p:extLst>
          </p:nvPr>
        </p:nvGraphicFramePr>
        <p:xfrm>
          <a:off x="6159500" y="1069975"/>
          <a:ext cx="3860800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279360" progId="Equation.DSMT4">
                  <p:embed/>
                </p:oleObj>
              </mc:Choice>
              <mc:Fallback>
                <p:oleObj name="Equation" r:id="rId6" imgW="186660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A9A18F5-C017-87C6-BF72-3A525EC151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59500" y="1069975"/>
                        <a:ext cx="3860800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22609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50D68-18EF-AFE2-8DA7-32ACD8060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10185400" cy="563562"/>
          </a:xfrm>
        </p:spPr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Moivre’s</a:t>
            </a:r>
            <a:r>
              <a:rPr lang="en-US" dirty="0"/>
              <a:t> Theorem: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7C615-82C1-BB96-8BE4-F745A79539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6225" y="876300"/>
            <a:ext cx="11391900" cy="990600"/>
          </a:xfrm>
        </p:spPr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Moivre’s</a:t>
            </a:r>
            <a:r>
              <a:rPr lang="en-US" dirty="0"/>
              <a:t> </a:t>
            </a:r>
            <a:r>
              <a:rPr lang="en-US" dirty="0" err="1"/>
              <a:t>Thm</a:t>
            </a:r>
            <a:r>
              <a:rPr lang="en-US" dirty="0"/>
              <a:t> can be used to take a complex number in Polar Form to the </a:t>
            </a:r>
            <a:r>
              <a:rPr lang="en-US" i="1" dirty="0"/>
              <a:t>n</a:t>
            </a:r>
            <a:r>
              <a:rPr lang="en-US" i="1" baseline="30000" dirty="0"/>
              <a:t>th</a:t>
            </a:r>
            <a:r>
              <a:rPr lang="en-US" dirty="0"/>
              <a:t> power or </a:t>
            </a:r>
            <a:r>
              <a:rPr lang="en-US" i="1" dirty="0"/>
              <a:t>n</a:t>
            </a:r>
            <a:r>
              <a:rPr lang="en-US" i="1" baseline="30000" dirty="0"/>
              <a:t>th</a:t>
            </a:r>
            <a:r>
              <a:rPr lang="en-US" dirty="0"/>
              <a:t> root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0D279C2-945E-6E9A-A2BB-3EA69F1366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915696"/>
              </p:ext>
            </p:extLst>
          </p:nvPr>
        </p:nvGraphicFramePr>
        <p:xfrm>
          <a:off x="2922588" y="1709797"/>
          <a:ext cx="3754437" cy="749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253800" progId="Equation.DSMT4">
                  <p:embed/>
                </p:oleObj>
              </mc:Choice>
              <mc:Fallback>
                <p:oleObj name="Equation" r:id="rId4" imgW="126972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0D279C2-945E-6E9A-A2BB-3EA69F1366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22588" y="1709797"/>
                        <a:ext cx="3754437" cy="749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E90D2B2-210C-D641-E723-13D53AFC2E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44008"/>
              </p:ext>
            </p:extLst>
          </p:nvPr>
        </p:nvGraphicFramePr>
        <p:xfrm>
          <a:off x="2663825" y="2487612"/>
          <a:ext cx="9001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560" imgH="190440" progId="Equation.DSMT4">
                  <p:embed/>
                </p:oleObj>
              </mc:Choice>
              <mc:Fallback>
                <p:oleObj name="Equation" r:id="rId6" imgW="304560" imgH="1904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E90D2B2-210C-D641-E723-13D53AFC2E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3825" y="2487612"/>
                        <a:ext cx="900113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101C401-7541-6C6D-8A32-6C7EDA741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320875"/>
              </p:ext>
            </p:extLst>
          </p:nvPr>
        </p:nvGraphicFramePr>
        <p:xfrm>
          <a:off x="3579019" y="2487612"/>
          <a:ext cx="4873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4880" imgH="190440" progId="Equation.DSMT4">
                  <p:embed/>
                </p:oleObj>
              </mc:Choice>
              <mc:Fallback>
                <p:oleObj name="Equation" r:id="rId8" imgW="164880" imgH="1904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101C401-7541-6C6D-8A32-6C7EDA7413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9019" y="2487612"/>
                        <a:ext cx="487363" cy="561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C75445E-C778-0B8B-A4D7-406E7265C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360925"/>
              </p:ext>
            </p:extLst>
          </p:nvPr>
        </p:nvGraphicFramePr>
        <p:xfrm>
          <a:off x="4050507" y="2413000"/>
          <a:ext cx="326548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253800" progId="Equation.DSMT4">
                  <p:embed/>
                </p:oleObj>
              </mc:Choice>
              <mc:Fallback>
                <p:oleObj name="Equation" r:id="rId10" imgW="110484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8C75445E-C778-0B8B-A4D7-406E7265C5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050507" y="2413000"/>
                        <a:ext cx="3265487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1765998-76D9-C6B1-A27D-4813E8682E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414535"/>
              </p:ext>
            </p:extLst>
          </p:nvPr>
        </p:nvGraphicFramePr>
        <p:xfrm>
          <a:off x="6639719" y="1709737"/>
          <a:ext cx="146367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03040" progId="Equation.DSMT4">
                  <p:embed/>
                </p:oleObj>
              </mc:Choice>
              <mc:Fallback>
                <p:oleObj name="Equation" r:id="rId12" imgW="49500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61765998-76D9-C6B1-A27D-4813E8682E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39719" y="1709737"/>
                        <a:ext cx="1463675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2DA0970-1FF9-66E2-7214-8579BCA9F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402159"/>
              </p:ext>
            </p:extLst>
          </p:nvPr>
        </p:nvGraphicFramePr>
        <p:xfrm>
          <a:off x="7319963" y="2411413"/>
          <a:ext cx="1801812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09480" imgH="203040" progId="Equation.DSMT4">
                  <p:embed/>
                </p:oleObj>
              </mc:Choice>
              <mc:Fallback>
                <p:oleObj name="Equation" r:id="rId14" imgW="6094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2DA0970-1FF9-66E2-7214-8579BCA9FC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319963" y="2411413"/>
                        <a:ext cx="1801812" cy="600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9F0F5266-05F0-E5D2-85D5-2B17EBAEB1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935982"/>
              </p:ext>
            </p:extLst>
          </p:nvPr>
        </p:nvGraphicFramePr>
        <p:xfrm>
          <a:off x="1475581" y="3486150"/>
          <a:ext cx="660558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34880" imgH="279360" progId="Equation.DSMT4">
                  <p:embed/>
                </p:oleObj>
              </mc:Choice>
              <mc:Fallback>
                <p:oleObj name="Equation" r:id="rId16" imgW="2234880" imgH="27936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9F0F5266-05F0-E5D2-85D5-2B17EBAEB1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475581" y="3486150"/>
                        <a:ext cx="6605588" cy="82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DFE8351D-1AE1-6EBD-9C30-A2633B72011C}"/>
              </a:ext>
            </a:extLst>
          </p:cNvPr>
          <p:cNvSpPr/>
          <p:nvPr/>
        </p:nvSpPr>
        <p:spPr>
          <a:xfrm>
            <a:off x="1380331" y="3495675"/>
            <a:ext cx="6839744" cy="825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D82962-A32E-2599-91A8-F3CB84571715}"/>
              </a:ext>
            </a:extLst>
          </p:cNvPr>
          <p:cNvSpPr txBox="1"/>
          <p:nvPr/>
        </p:nvSpPr>
        <p:spPr>
          <a:xfrm>
            <a:off x="8186738" y="3259137"/>
            <a:ext cx="3471862" cy="1493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If “</a:t>
            </a:r>
            <a:r>
              <a:rPr lang="en-US" sz="2200" i="1" dirty="0">
                <a:solidFill>
                  <a:srgbClr val="FF0000"/>
                </a:solidFill>
              </a:rPr>
              <a:t>n</a:t>
            </a:r>
            <a:r>
              <a:rPr lang="en-US" sz="2200" dirty="0">
                <a:solidFill>
                  <a:srgbClr val="FF0000"/>
                </a:solidFill>
              </a:rPr>
              <a:t>” is a positive integer, this theorem can be easily proven using basic trig </a:t>
            </a:r>
            <a:r>
              <a:rPr lang="en-US" sz="2200" dirty="0" err="1">
                <a:solidFill>
                  <a:srgbClr val="FF0000"/>
                </a:solidFill>
              </a:rPr>
              <a:t>identtities</a:t>
            </a:r>
            <a:endParaRPr lang="en-CA" sz="2500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3A109A-4799-A012-6EA8-49B9C958E849}"/>
              </a:ext>
            </a:extLst>
          </p:cNvPr>
          <p:cNvSpPr txBox="1"/>
          <p:nvPr/>
        </p:nvSpPr>
        <p:spPr>
          <a:xfrm>
            <a:off x="894557" y="4762500"/>
            <a:ext cx="72921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</a:rPr>
              <a:t>De </a:t>
            </a:r>
            <a:r>
              <a:rPr lang="en-US" sz="2200" dirty="0" err="1">
                <a:solidFill>
                  <a:srgbClr val="FF0000"/>
                </a:solidFill>
              </a:rPr>
              <a:t>Moivre’s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thm</a:t>
            </a:r>
            <a:r>
              <a:rPr lang="en-US" sz="2200" dirty="0">
                <a:solidFill>
                  <a:srgbClr val="FF0000"/>
                </a:solidFill>
              </a:rPr>
              <a:t> can be used to separately find the real and imaginary components of a complex number</a:t>
            </a:r>
            <a:endParaRPr lang="en-CA" sz="25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481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D39AE-F6B9-8EF5-38FD-A3517F9993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2875" y="209550"/>
            <a:ext cx="11639550" cy="6191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Given the complex number “</a:t>
            </a:r>
            <a:r>
              <a:rPr lang="en-US" i="1" dirty="0"/>
              <a:t>z</a:t>
            </a:r>
            <a:r>
              <a:rPr lang="en-US" dirty="0"/>
              <a:t>”, find the real and imaginary components of </a:t>
            </a:r>
            <a:r>
              <a:rPr lang="en-US" i="1" dirty="0" err="1"/>
              <a:t>z</a:t>
            </a:r>
            <a:r>
              <a:rPr lang="en-US" i="1" baseline="30000" dirty="0" err="1"/>
              <a:t>n</a:t>
            </a:r>
            <a:endParaRPr lang="en-US" i="1" baseline="300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BD1B810-F77B-331B-8FE5-1517D502EF2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48013"/>
              </p:ext>
            </p:extLst>
          </p:nvPr>
        </p:nvGraphicFramePr>
        <p:xfrm>
          <a:off x="254000" y="857250"/>
          <a:ext cx="570865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30240" imgH="279360" progId="Equation.DSMT4">
                  <p:embed/>
                </p:oleObj>
              </mc:Choice>
              <mc:Fallback>
                <p:oleObj name="Equation" r:id="rId4" imgW="273024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BD1B810-F77B-331B-8FE5-1517D502EF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4000" y="857250"/>
                        <a:ext cx="5708650" cy="582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05699BA-1466-4E6F-7A6C-45A4A0436F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431749"/>
              </p:ext>
            </p:extLst>
          </p:nvPr>
        </p:nvGraphicFramePr>
        <p:xfrm>
          <a:off x="249237" y="4430713"/>
          <a:ext cx="3003551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279360" progId="Equation.DSMT4">
                  <p:embed/>
                </p:oleObj>
              </mc:Choice>
              <mc:Fallback>
                <p:oleObj name="Equation" r:id="rId6" imgW="129528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05699BA-1466-4E6F-7A6C-45A4A0436F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9237" y="4430713"/>
                        <a:ext cx="3003551" cy="647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6ED2CF8-8A12-54AB-F9D1-1D25684455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746590"/>
              </p:ext>
            </p:extLst>
          </p:nvPr>
        </p:nvGraphicFramePr>
        <p:xfrm>
          <a:off x="254000" y="2530021"/>
          <a:ext cx="6665912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69920" imgH="431640" progId="Equation.DSMT4">
                  <p:embed/>
                </p:oleObj>
              </mc:Choice>
              <mc:Fallback>
                <p:oleObj name="Equation" r:id="rId8" imgW="286992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6ED2CF8-8A12-54AB-F9D1-1D256844550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54000" y="2530021"/>
                        <a:ext cx="6665912" cy="1004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3B49B03-29EB-4A7A-9329-186B57DF3133}"/>
              </a:ext>
            </a:extLst>
          </p:cNvPr>
          <p:cNvSpPr txBox="1">
            <a:spLocks/>
          </p:cNvSpPr>
          <p:nvPr/>
        </p:nvSpPr>
        <p:spPr>
          <a:xfrm>
            <a:off x="3392487" y="4546600"/>
            <a:ext cx="7913688" cy="61912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For what value(s) of “n” will “z” be only a Real Value? </a:t>
            </a:r>
            <a:endParaRPr lang="en-US" i="1" baseline="30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7916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D4A8A9F-5D83-446C-8CD4-3E5BD8CD7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701353"/>
              </p:ext>
            </p:extLst>
          </p:nvPr>
        </p:nvGraphicFramePr>
        <p:xfrm>
          <a:off x="517978" y="214607"/>
          <a:ext cx="3160712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342720" progId="Equation.DSMT4">
                  <p:embed/>
                </p:oleObj>
              </mc:Choice>
              <mc:Fallback>
                <p:oleObj name="Equation" r:id="rId4" imgW="1511280" imgH="34272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0D4A8A9F-5D83-446C-8CD4-3E5BD8CD7E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7978" y="214607"/>
                        <a:ext cx="3160712" cy="71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836B6E8-509F-4D90-95AD-55B6682A4576}"/>
              </a:ext>
            </a:extLst>
          </p:cNvPr>
          <p:cNvSpPr txBox="1"/>
          <p:nvPr/>
        </p:nvSpPr>
        <p:spPr>
          <a:xfrm flipH="1">
            <a:off x="404041" y="930569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First convert to Polar Form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6E8AA6C-2566-4912-87EE-7932B6C05B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598071"/>
              </p:ext>
            </p:extLst>
          </p:nvPr>
        </p:nvGraphicFramePr>
        <p:xfrm>
          <a:off x="462099" y="1249723"/>
          <a:ext cx="2073366" cy="653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380880" progId="Equation.DSMT4">
                  <p:embed/>
                </p:oleObj>
              </mc:Choice>
              <mc:Fallback>
                <p:oleObj name="Equation" r:id="rId6" imgW="120636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6E8AA6C-2566-4912-87EE-7932B6C05B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2099" y="1249723"/>
                        <a:ext cx="2073366" cy="653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BA548C2-1CC4-4602-AA77-32526C26C7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362900"/>
              </p:ext>
            </p:extLst>
          </p:nvPr>
        </p:nvGraphicFramePr>
        <p:xfrm>
          <a:off x="462099" y="1903028"/>
          <a:ext cx="588962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164880" progId="Equation.DSMT4">
                  <p:embed/>
                </p:oleObj>
              </mc:Choice>
              <mc:Fallback>
                <p:oleObj name="Equation" r:id="rId8" imgW="342720" imgH="1648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BA548C2-1CC4-4602-AA77-32526C26C7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2099" y="1903028"/>
                        <a:ext cx="588962" cy="284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A3D6DD2-3F92-4E46-8A8A-682D6D97A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989772"/>
              </p:ext>
            </p:extLst>
          </p:nvPr>
        </p:nvGraphicFramePr>
        <p:xfrm>
          <a:off x="514033" y="2331528"/>
          <a:ext cx="13509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03040" progId="Equation.DSMT4">
                  <p:embed/>
                </p:oleObj>
              </mc:Choice>
              <mc:Fallback>
                <p:oleObj name="Equation" r:id="rId10" imgW="78732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A3D6DD2-3F92-4E46-8A8A-682D6D97A2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4033" y="2331528"/>
                        <a:ext cx="1350963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6D03601-A331-4672-A705-534F01EA7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1097"/>
              </p:ext>
            </p:extLst>
          </p:nvPr>
        </p:nvGraphicFramePr>
        <p:xfrm>
          <a:off x="3317195" y="1241492"/>
          <a:ext cx="552450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41320" imgH="342720" progId="Equation.DSMT4">
                  <p:embed/>
                </p:oleObj>
              </mc:Choice>
              <mc:Fallback>
                <p:oleObj name="Equation" r:id="rId12" imgW="2641320" imgH="34272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6D03601-A331-4672-A705-534F01EA7E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317195" y="1241492"/>
                        <a:ext cx="5524500" cy="71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CB9BFC0-FD97-4382-A0BA-F33EF77B9720}"/>
              </a:ext>
            </a:extLst>
          </p:cNvPr>
          <p:cNvSpPr txBox="1"/>
          <p:nvPr/>
        </p:nvSpPr>
        <p:spPr>
          <a:xfrm flipH="1">
            <a:off x="5128441" y="926260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Use De </a:t>
            </a:r>
            <a:r>
              <a:rPr lang="en-CA" dirty="0" err="1">
                <a:solidFill>
                  <a:srgbClr val="FF0000"/>
                </a:solidFill>
              </a:rPr>
              <a:t>Moivres</a:t>
            </a:r>
            <a:r>
              <a:rPr lang="en-CA" dirty="0">
                <a:solidFill>
                  <a:srgbClr val="FF0000"/>
                </a:solidFill>
              </a:rPr>
              <a:t> Formula 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3D3F22B-8E79-4BD4-B1E0-29C5889E86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814067"/>
              </p:ext>
            </p:extLst>
          </p:nvPr>
        </p:nvGraphicFramePr>
        <p:xfrm>
          <a:off x="3690257" y="2007247"/>
          <a:ext cx="51514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63480" imgH="253800" progId="Equation.DSMT4">
                  <p:embed/>
                </p:oleObj>
              </mc:Choice>
              <mc:Fallback>
                <p:oleObj name="Equation" r:id="rId14" imgW="24634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3D3F22B-8E79-4BD4-B1E0-29C5889E86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90257" y="2007247"/>
                        <a:ext cx="5151438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F4201EF7-80C3-4DDE-9857-7A14B829B0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199532"/>
              </p:ext>
            </p:extLst>
          </p:nvPr>
        </p:nvGraphicFramePr>
        <p:xfrm>
          <a:off x="3678691" y="2621840"/>
          <a:ext cx="438308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200" imgH="253800" progId="Equation.DSMT4">
                  <p:embed/>
                </p:oleObj>
              </mc:Choice>
              <mc:Fallback>
                <p:oleObj name="Equation" r:id="rId16" imgW="209520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F4201EF7-80C3-4DDE-9857-7A14B829B08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78691" y="2621840"/>
                        <a:ext cx="4383087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65F651D-626C-449C-BB74-45C553C801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557929"/>
              </p:ext>
            </p:extLst>
          </p:nvPr>
        </p:nvGraphicFramePr>
        <p:xfrm>
          <a:off x="3690258" y="3163887"/>
          <a:ext cx="401002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17360" imgH="253800" progId="Equation.DSMT4">
                  <p:embed/>
                </p:oleObj>
              </mc:Choice>
              <mc:Fallback>
                <p:oleObj name="Equation" r:id="rId18" imgW="191736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565F651D-626C-449C-BB74-45C553C80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690258" y="3163887"/>
                        <a:ext cx="4010025" cy="53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5A9336ED-22EB-44F3-832A-639B057FA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59017"/>
              </p:ext>
            </p:extLst>
          </p:nvPr>
        </p:nvGraphicFramePr>
        <p:xfrm>
          <a:off x="3678690" y="3705933"/>
          <a:ext cx="2311400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4840" imgH="507960" progId="Equation.DSMT4">
                  <p:embed/>
                </p:oleObj>
              </mc:Choice>
              <mc:Fallback>
                <p:oleObj name="Equation" r:id="rId20" imgW="1104840" imgH="5079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5A9336ED-22EB-44F3-832A-639B057FA7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678690" y="3705933"/>
                        <a:ext cx="2311400" cy="1058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1AC9994C-3AED-4530-90B3-B3C910D36E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281569"/>
              </p:ext>
            </p:extLst>
          </p:nvPr>
        </p:nvGraphicFramePr>
        <p:xfrm>
          <a:off x="3765550" y="4704509"/>
          <a:ext cx="19367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27000" imgH="228600" progId="Equation.DSMT4">
                  <p:embed/>
                </p:oleObj>
              </mc:Choice>
              <mc:Fallback>
                <p:oleObj name="Equation" r:id="rId22" imgW="92700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1AC9994C-3AED-4530-90B3-B3C910D36E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3765550" y="4704509"/>
                        <a:ext cx="1936750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716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CE37F2C-724F-4020-B083-621BA45536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694266"/>
              </p:ext>
            </p:extLst>
          </p:nvPr>
        </p:nvGraphicFramePr>
        <p:xfrm>
          <a:off x="920978" y="419478"/>
          <a:ext cx="2300287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533160" progId="Equation.DSMT4">
                  <p:embed/>
                </p:oleObj>
              </mc:Choice>
              <mc:Fallback>
                <p:oleObj name="Equation" r:id="rId4" imgW="990360" imgH="5331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CE37F2C-724F-4020-B083-621BA45536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978" y="419478"/>
                        <a:ext cx="2300287" cy="1239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ECA8F2B-4532-4F34-91B2-1F2F7B77E2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479455"/>
              </p:ext>
            </p:extLst>
          </p:nvPr>
        </p:nvGraphicFramePr>
        <p:xfrm>
          <a:off x="200980" y="1583301"/>
          <a:ext cx="22034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680" imgH="583920" progId="Equation.DSMT4">
                  <p:embed/>
                </p:oleObj>
              </mc:Choice>
              <mc:Fallback>
                <p:oleObj name="Equation" r:id="rId6" imgW="1282680" imgH="58392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ECA8F2B-4532-4F34-91B2-1F2F7B77E2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0980" y="1583301"/>
                        <a:ext cx="2203450" cy="100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D06C1B3-FBCC-4E5B-BF88-4A14C8E6F8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783551"/>
              </p:ext>
            </p:extLst>
          </p:nvPr>
        </p:nvGraphicFramePr>
        <p:xfrm>
          <a:off x="2327729" y="1879463"/>
          <a:ext cx="567871" cy="43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640" imgH="164880" progId="Equation.DSMT4">
                  <p:embed/>
                </p:oleObj>
              </mc:Choice>
              <mc:Fallback>
                <p:oleObj name="Equation" r:id="rId8" imgW="215640" imgH="1648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D06C1B3-FBCC-4E5B-BF88-4A14C8E6F8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327729" y="1879463"/>
                        <a:ext cx="567871" cy="43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54AFE58-6962-49B0-ABAF-4C3E9A0736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45869"/>
              </p:ext>
            </p:extLst>
          </p:nvPr>
        </p:nvGraphicFramePr>
        <p:xfrm>
          <a:off x="3221264" y="1966475"/>
          <a:ext cx="13509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320" imgH="203040" progId="Equation.DSMT4">
                  <p:embed/>
                </p:oleObj>
              </mc:Choice>
              <mc:Fallback>
                <p:oleObj name="Equation" r:id="rId10" imgW="7873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54AFE58-6962-49B0-ABAF-4C3E9A0736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221264" y="1966475"/>
                        <a:ext cx="1350962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0FB646A-0FC3-4061-9CEA-172889BC3218}"/>
              </a:ext>
            </a:extLst>
          </p:cNvPr>
          <p:cNvSpPr txBox="1"/>
          <p:nvPr/>
        </p:nvSpPr>
        <p:spPr>
          <a:xfrm flipH="1">
            <a:off x="562295" y="2569137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Use De </a:t>
            </a:r>
            <a:r>
              <a:rPr lang="en-CA" dirty="0" err="1">
                <a:solidFill>
                  <a:srgbClr val="FF0000"/>
                </a:solidFill>
              </a:rPr>
              <a:t>Moivres</a:t>
            </a:r>
            <a:r>
              <a:rPr lang="en-CA" dirty="0">
                <a:solidFill>
                  <a:srgbClr val="FF0000"/>
                </a:solidFill>
              </a:rPr>
              <a:t> Formula 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468A1AA-3A14-430F-BCF4-D37AFDC90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827472"/>
              </p:ext>
            </p:extLst>
          </p:nvPr>
        </p:nvGraphicFramePr>
        <p:xfrm>
          <a:off x="782864" y="2950907"/>
          <a:ext cx="34305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33360" imgH="304560" progId="Equation.DSMT4">
                  <p:embed/>
                </p:oleObj>
              </mc:Choice>
              <mc:Fallback>
                <p:oleObj name="Equation" r:id="rId12" imgW="2133360" imgH="304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468A1AA-3A14-430F-BCF4-D37AFDC908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2864" y="2950907"/>
                        <a:ext cx="3430588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AE321C34-CE62-484E-A414-6A755A455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027265"/>
              </p:ext>
            </p:extLst>
          </p:nvPr>
        </p:nvGraphicFramePr>
        <p:xfrm>
          <a:off x="782864" y="3508142"/>
          <a:ext cx="36957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98600" imgH="279360" progId="Equation.DSMT4">
                  <p:embed/>
                </p:oleObj>
              </mc:Choice>
              <mc:Fallback>
                <p:oleObj name="Equation" r:id="rId14" imgW="2298600" imgH="27936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AE321C34-CE62-484E-A414-6A755A4554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2864" y="3508142"/>
                        <a:ext cx="36957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0CE26EE-BBEB-41C0-9E37-DA3E7ABC8B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185208"/>
              </p:ext>
            </p:extLst>
          </p:nvPr>
        </p:nvGraphicFramePr>
        <p:xfrm>
          <a:off x="769257" y="4024101"/>
          <a:ext cx="30416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92160" imgH="279360" progId="Equation.DSMT4">
                  <p:embed/>
                </p:oleObj>
              </mc:Choice>
              <mc:Fallback>
                <p:oleObj name="Equation" r:id="rId16" imgW="1892160" imgH="27936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0CE26EE-BBEB-41C0-9E37-DA3E7ABC8B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69257" y="4024101"/>
                        <a:ext cx="30416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26329178-A82A-4A4D-BA7C-F07628F25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390192"/>
              </p:ext>
            </p:extLst>
          </p:nvPr>
        </p:nvGraphicFramePr>
        <p:xfrm>
          <a:off x="769258" y="4525489"/>
          <a:ext cx="28162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52480" imgH="279360" progId="Equation.DSMT4">
                  <p:embed/>
                </p:oleObj>
              </mc:Choice>
              <mc:Fallback>
                <p:oleObj name="Equation" r:id="rId18" imgW="1752480" imgH="2793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26329178-A82A-4A4D-BA7C-F07628F2580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69258" y="4525489"/>
                        <a:ext cx="281622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9E289A64-285B-4DE7-AC87-B5A519109A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836372"/>
              </p:ext>
            </p:extLst>
          </p:nvPr>
        </p:nvGraphicFramePr>
        <p:xfrm>
          <a:off x="755222" y="4973163"/>
          <a:ext cx="13255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5480" imgH="304560" progId="Equation.DSMT4">
                  <p:embed/>
                </p:oleObj>
              </mc:Choice>
              <mc:Fallback>
                <p:oleObj name="Equation" r:id="rId20" imgW="825480" imgH="3045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9E289A64-285B-4DE7-AC87-B5A519109A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55222" y="4973163"/>
                        <a:ext cx="1325563" cy="488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638AC11-031D-6E3D-6671-988BAB424E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980361"/>
              </p:ext>
            </p:extLst>
          </p:nvPr>
        </p:nvGraphicFramePr>
        <p:xfrm>
          <a:off x="6564016" y="641519"/>
          <a:ext cx="1413329" cy="647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09480" imgH="279360" progId="Equation.DSMT4">
                  <p:embed/>
                </p:oleObj>
              </mc:Choice>
              <mc:Fallback>
                <p:oleObj name="Equation" r:id="rId22" imgW="609480" imgH="27936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638AC11-031D-6E3D-6671-988BAB424E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564016" y="641519"/>
                        <a:ext cx="1413329" cy="6477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BA3C2E8C-AFD4-828F-39E1-F7FF59D1D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994831"/>
              </p:ext>
            </p:extLst>
          </p:nvPr>
        </p:nvGraphicFramePr>
        <p:xfrm>
          <a:off x="6508138" y="1289295"/>
          <a:ext cx="17240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02960" imgH="330120" progId="Equation.DSMT4">
                  <p:embed/>
                </p:oleObj>
              </mc:Choice>
              <mc:Fallback>
                <p:oleObj name="Equation" r:id="rId24" imgW="1002960" imgH="33012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BA3C2E8C-AFD4-828F-39E1-F7FF59D1D7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508138" y="1289295"/>
                        <a:ext cx="1724025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D4F493B-E970-2315-EA8B-770DE915C6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62052"/>
              </p:ext>
            </p:extLst>
          </p:nvPr>
        </p:nvGraphicFramePr>
        <p:xfrm>
          <a:off x="8119450" y="1399589"/>
          <a:ext cx="631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280" imgH="215640" progId="Equation.DSMT4">
                  <p:embed/>
                </p:oleObj>
              </mc:Choice>
              <mc:Fallback>
                <p:oleObj name="Equation" r:id="rId26" imgW="368280" imgH="21564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D4F493B-E970-2315-EA8B-770DE915C6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119450" y="1399589"/>
                        <a:ext cx="63182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BF51964F-64C9-055A-2EAA-F8CA5126B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23623"/>
              </p:ext>
            </p:extLst>
          </p:nvPr>
        </p:nvGraphicFramePr>
        <p:xfrm>
          <a:off x="6465185" y="1937071"/>
          <a:ext cx="12414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23600" imgH="203040" progId="Equation.DSMT4">
                  <p:embed/>
                </p:oleObj>
              </mc:Choice>
              <mc:Fallback>
                <p:oleObj name="Equation" r:id="rId28" imgW="72360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BF51964F-64C9-055A-2EAA-F8CA5126B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6465185" y="1937071"/>
                        <a:ext cx="1241425" cy="34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9CF79C12-3AE2-BB53-DAF5-5CB8519428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6420820"/>
              </p:ext>
            </p:extLst>
          </p:nvPr>
        </p:nvGraphicFramePr>
        <p:xfrm>
          <a:off x="6340201" y="2876917"/>
          <a:ext cx="4001634" cy="550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89040" imgH="342720" progId="Equation.DSMT4">
                  <p:embed/>
                </p:oleObj>
              </mc:Choice>
              <mc:Fallback>
                <p:oleObj name="Equation" r:id="rId30" imgW="2489040" imgH="34272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9CF79C12-3AE2-BB53-DAF5-5CB8519428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6340201" y="2876917"/>
                        <a:ext cx="4001634" cy="550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98B2B813-E1BD-C3E6-7B23-5405C6D2456D}"/>
              </a:ext>
            </a:extLst>
          </p:cNvPr>
          <p:cNvSpPr txBox="1"/>
          <p:nvPr/>
        </p:nvSpPr>
        <p:spPr>
          <a:xfrm flipH="1">
            <a:off x="6465184" y="2424203"/>
            <a:ext cx="3205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Use De </a:t>
            </a:r>
            <a:r>
              <a:rPr lang="en-CA" dirty="0" err="1">
                <a:solidFill>
                  <a:srgbClr val="FF0000"/>
                </a:solidFill>
              </a:rPr>
              <a:t>Moivres</a:t>
            </a:r>
            <a:r>
              <a:rPr lang="en-CA" dirty="0">
                <a:solidFill>
                  <a:srgbClr val="FF0000"/>
                </a:solidFill>
              </a:rPr>
              <a:t> Formula </a:t>
            </a:r>
          </a:p>
        </p:txBody>
      </p:sp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FC036CFE-59A8-2072-18A1-6155694835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908835"/>
              </p:ext>
            </p:extLst>
          </p:nvPr>
        </p:nvGraphicFramePr>
        <p:xfrm>
          <a:off x="7065666" y="3427310"/>
          <a:ext cx="3592724" cy="528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892160" imgH="279360" progId="Equation.DSMT4">
                  <p:embed/>
                </p:oleObj>
              </mc:Choice>
              <mc:Fallback>
                <p:oleObj name="Equation" r:id="rId32" imgW="1892160" imgH="27936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FC036CFE-59A8-2072-18A1-6155694835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7065666" y="3427310"/>
                        <a:ext cx="3592724" cy="528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1EF12F5A-0A13-DDDC-21FD-3D91ACB94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1709413"/>
              </p:ext>
            </p:extLst>
          </p:nvPr>
        </p:nvGraphicFramePr>
        <p:xfrm>
          <a:off x="7065666" y="3955817"/>
          <a:ext cx="1735452" cy="528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14400" imgH="279360" progId="Equation.DSMT4">
                  <p:embed/>
                </p:oleObj>
              </mc:Choice>
              <mc:Fallback>
                <p:oleObj name="Equation" r:id="rId34" imgW="914400" imgH="279360" progId="Equation.DSMT4">
                  <p:embed/>
                  <p:pic>
                    <p:nvPicPr>
                      <p:cNvPr id="31" name="Object 30">
                        <a:extLst>
                          <a:ext uri="{FF2B5EF4-FFF2-40B4-BE49-F238E27FC236}">
                            <a16:creationId xmlns:a16="http://schemas.microsoft.com/office/drawing/2014/main" id="{1EF12F5A-0A13-DDDC-21FD-3D91ACB946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7065666" y="3955817"/>
                        <a:ext cx="1735452" cy="528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7AD94B03-92E1-EBE8-5A9B-F20DD2670E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07761"/>
              </p:ext>
            </p:extLst>
          </p:nvPr>
        </p:nvGraphicFramePr>
        <p:xfrm>
          <a:off x="7065667" y="4484323"/>
          <a:ext cx="718599" cy="4186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04560" imgH="177480" progId="Equation.DSMT4">
                  <p:embed/>
                </p:oleObj>
              </mc:Choice>
              <mc:Fallback>
                <p:oleObj name="Equation" r:id="rId36" imgW="304560" imgH="1774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7AD94B03-92E1-EBE8-5A9B-F20DD2670E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065667" y="4484323"/>
                        <a:ext cx="718599" cy="4186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25168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962C380-551F-4E34-A195-2947EA78386A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375514" y="74975"/>
                <a:ext cx="9663835" cy="625248"/>
              </a:xfrm>
            </p:spPr>
            <p:txBody>
              <a:bodyPr>
                <a:normAutofit fontScale="90000"/>
              </a:bodyPr>
              <a:lstStyle/>
              <a:p>
                <a:r>
                  <a:rPr lang="en-CA" dirty="0"/>
                  <a:t>Converting Between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CA" i="1" dirty="0" smtClean="0">
                        <a:latin typeface="Cambria Math" panose="02040503050406030204" pitchFamily="18" charset="0"/>
                      </a:rPr>
                      <m:t>𝑖𝐵</m:t>
                    </m:r>
                  </m:oMath>
                </a14:m>
                <a:r>
                  <a:rPr lang="en-CA" dirty="0"/>
                  <a:t> and Exponential form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962C380-551F-4E34-A195-2947EA7838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75514" y="74975"/>
                <a:ext cx="9663835" cy="625248"/>
              </a:xfrm>
              <a:blipFill>
                <a:blip r:embed="rId4"/>
                <a:stretch>
                  <a:fillRect l="-1199" b="-25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8D690-7B5C-4DB1-AE09-2A52354A534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8752" y="1354036"/>
            <a:ext cx="11312433" cy="850350"/>
          </a:xfrm>
        </p:spPr>
        <p:txBody>
          <a:bodyPr/>
          <a:lstStyle/>
          <a:p>
            <a:r>
              <a:rPr lang="en-CA" dirty="0"/>
              <a:t>If “a” and “b” can be used to create a “special triangle”, finding the angle in Euler form will be easy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047CC5B-A42C-4BB6-93DE-0030C84C3B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378215"/>
              </p:ext>
            </p:extLst>
          </p:nvPr>
        </p:nvGraphicFramePr>
        <p:xfrm>
          <a:off x="3039290" y="901560"/>
          <a:ext cx="1306512" cy="37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22080" imgH="177480" progId="Equation.DSMT4">
                  <p:embed/>
                </p:oleObj>
              </mc:Choice>
              <mc:Fallback>
                <p:oleObj name="Equation" r:id="rId5" imgW="6220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047CC5B-A42C-4BB6-93DE-0030C84C3B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39290" y="901560"/>
                        <a:ext cx="1306512" cy="373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32AA98-B976-406A-B5A4-3358BEA847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903152"/>
              </p:ext>
            </p:extLst>
          </p:nvPr>
        </p:nvGraphicFramePr>
        <p:xfrm>
          <a:off x="4398418" y="819917"/>
          <a:ext cx="24796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0800" imgH="253800" progId="Equation.DSMT4">
                  <p:embed/>
                </p:oleObj>
              </mc:Choice>
              <mc:Fallback>
                <p:oleObj name="Equation" r:id="rId7" imgW="11808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32AA98-B976-406A-B5A4-3358BEA847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98418" y="819917"/>
                        <a:ext cx="2479675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8807EF1-863E-4ED4-91C2-B9999F8381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771219"/>
              </p:ext>
            </p:extLst>
          </p:nvPr>
        </p:nvGraphicFramePr>
        <p:xfrm>
          <a:off x="6820034" y="727785"/>
          <a:ext cx="1154112" cy="618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203040" progId="Equation.DSMT4">
                  <p:embed/>
                </p:oleObj>
              </mc:Choice>
              <mc:Fallback>
                <p:oleObj name="Equation" r:id="rId9" imgW="3808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8807EF1-863E-4ED4-91C2-B9999F8381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20034" y="727785"/>
                        <a:ext cx="1154112" cy="6182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3B4A1A5-0577-4A6A-B9FE-64F924667BEF}"/>
              </a:ext>
            </a:extLst>
          </p:cNvPr>
          <p:cNvSpPr txBox="1">
            <a:spLocks/>
          </p:cNvSpPr>
          <p:nvPr/>
        </p:nvSpPr>
        <p:spPr>
          <a:xfrm>
            <a:off x="265112" y="2283412"/>
            <a:ext cx="8440057" cy="5603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Ex: Convert the following into Euler Form: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C4160E93-20A7-44AC-A984-3C159382B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535330"/>
              </p:ext>
            </p:extLst>
          </p:nvPr>
        </p:nvGraphicFramePr>
        <p:xfrm>
          <a:off x="619918" y="2800279"/>
          <a:ext cx="12604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760" imgH="203040" progId="Equation.DSMT4">
                  <p:embed/>
                </p:oleObj>
              </mc:Choice>
              <mc:Fallback>
                <p:oleObj name="Equation" r:id="rId11" imgW="54576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C4160E93-20A7-44AC-A984-3C159382B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9918" y="2800279"/>
                        <a:ext cx="1260475" cy="468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0305F0B9-A0FF-465B-B724-1083FAEC6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401129"/>
              </p:ext>
            </p:extLst>
          </p:nvPr>
        </p:nvGraphicFramePr>
        <p:xfrm>
          <a:off x="4592638" y="2827338"/>
          <a:ext cx="14922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47640" imgH="203040" progId="Equation.DSMT4">
                  <p:embed/>
                </p:oleObj>
              </mc:Choice>
              <mc:Fallback>
                <p:oleObj name="Equation" r:id="rId13" imgW="64764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0305F0B9-A0FF-465B-B724-1083FAEC68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92638" y="2827338"/>
                        <a:ext cx="1492250" cy="46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C17AF008-601D-4F18-84DC-FDFEB854DF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037589"/>
              </p:ext>
            </p:extLst>
          </p:nvPr>
        </p:nvGraphicFramePr>
        <p:xfrm>
          <a:off x="7859713" y="2781300"/>
          <a:ext cx="207962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01440" imgH="241200" progId="Equation.DSMT4">
                  <p:embed/>
                </p:oleObj>
              </mc:Choice>
              <mc:Fallback>
                <p:oleObj name="Equation" r:id="rId15" imgW="901440" imgH="2412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C17AF008-601D-4F18-84DC-FDFEB854DF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859713" y="2781300"/>
                        <a:ext cx="2079625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C2C9A962-E617-442C-9A13-878D5B5E0377}"/>
              </a:ext>
            </a:extLst>
          </p:cNvPr>
          <p:cNvGrpSpPr/>
          <p:nvPr/>
        </p:nvGrpSpPr>
        <p:grpSpPr>
          <a:xfrm>
            <a:off x="566768" y="4871433"/>
            <a:ext cx="1664866" cy="1192067"/>
            <a:chOff x="22845" y="5004093"/>
            <a:chExt cx="2732232" cy="1692728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B4A03BE1-CAF1-4C38-98F3-AA8051DFB561}"/>
                </a:ext>
              </a:extLst>
            </p:cNvPr>
            <p:cNvCxnSpPr>
              <a:cxnSpLocks/>
            </p:cNvCxnSpPr>
            <p:nvPr/>
          </p:nvCxnSpPr>
          <p:spPr>
            <a:xfrm>
              <a:off x="22845" y="6102938"/>
              <a:ext cx="273223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FF7F562-5C27-4223-B606-F4516F6877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5035" y="5004093"/>
              <a:ext cx="15779" cy="169272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985D4FA-F3A5-4D61-9238-99F5DB38C6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186" y="6096459"/>
              <a:ext cx="845709" cy="0"/>
            </a:xfrm>
            <a:prstGeom prst="line">
              <a:avLst/>
            </a:prstGeom>
            <a:ln w="57150">
              <a:solidFill>
                <a:srgbClr val="FF0000"/>
              </a:solidFill>
              <a:prstDash val="solid"/>
              <a:headEnd type="none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459CE6A7-1DA0-4F38-9A4E-4CF0D41047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80939006"/>
                </p:ext>
              </p:extLst>
            </p:nvPr>
          </p:nvGraphicFramePr>
          <p:xfrm>
            <a:off x="1315034" y="5829564"/>
            <a:ext cx="218168" cy="253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26720" imgH="177480" progId="Equation.DSMT4">
                    <p:embed/>
                  </p:oleObj>
                </mc:Choice>
                <mc:Fallback>
                  <p:oleObj name="Equation" r:id="rId17" imgW="126720" imgH="177480" progId="Equation.DSMT4">
                    <p:embed/>
                    <p:pic>
                      <p:nvPicPr>
                        <p:cNvPr id="19" name="Object 18">
                          <a:extLst>
                            <a:ext uri="{FF2B5EF4-FFF2-40B4-BE49-F238E27FC236}">
                              <a16:creationId xmlns:a16="http://schemas.microsoft.com/office/drawing/2014/main" id="{459CE6A7-1DA0-4F38-9A4E-4CF0D41047A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315034" y="5829564"/>
                          <a:ext cx="218168" cy="2537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B56415E4-595B-4547-991F-9967E62FBC20}"/>
                </a:ext>
              </a:extLst>
            </p:cNvPr>
            <p:cNvSpPr/>
            <p:nvPr/>
          </p:nvSpPr>
          <p:spPr>
            <a:xfrm>
              <a:off x="756284" y="5611306"/>
              <a:ext cx="1149061" cy="957345"/>
            </a:xfrm>
            <a:prstGeom prst="arc">
              <a:avLst>
                <a:gd name="adj1" fmla="val 10832536"/>
                <a:gd name="adj2" fmla="val 165557"/>
              </a:avLst>
            </a:prstGeom>
            <a:ln>
              <a:solidFill>
                <a:srgbClr val="FF000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E7AEB505-0F4B-4731-BA50-C0219C6D9B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403723"/>
              </p:ext>
            </p:extLst>
          </p:nvPr>
        </p:nvGraphicFramePr>
        <p:xfrm>
          <a:off x="462499" y="3900069"/>
          <a:ext cx="8032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30120" imgH="164880" progId="Equation.DSMT4">
                  <p:embed/>
                </p:oleObj>
              </mc:Choice>
              <mc:Fallback>
                <p:oleObj name="Equation" r:id="rId19" imgW="330120" imgH="1648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E7AEB505-0F4B-4731-BA50-C0219C6D9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2499" y="3900069"/>
                        <a:ext cx="80327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D2D3CA49-44D6-462F-96D5-BF47C24467A4}"/>
              </a:ext>
            </a:extLst>
          </p:cNvPr>
          <p:cNvSpPr txBox="1"/>
          <p:nvPr/>
        </p:nvSpPr>
        <p:spPr>
          <a:xfrm>
            <a:off x="324214" y="3258348"/>
            <a:ext cx="3109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complex number is pointing to the LEFT</a:t>
            </a:r>
          </a:p>
        </p:txBody>
      </p: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3BE2BA4-02F0-40F3-B4B6-489F5F66FA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699516"/>
              </p:ext>
            </p:extLst>
          </p:nvPr>
        </p:nvGraphicFramePr>
        <p:xfrm>
          <a:off x="449815" y="4358832"/>
          <a:ext cx="803275" cy="364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93480" imgH="177480" progId="Equation.DSMT4">
                  <p:embed/>
                </p:oleObj>
              </mc:Choice>
              <mc:Fallback>
                <p:oleObj name="Equation" r:id="rId21" imgW="39348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D3BE2BA4-02F0-40F3-B4B6-489F5F66FA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49815" y="4358832"/>
                        <a:ext cx="803275" cy="3647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FEEF6BAC-EEF5-4FD9-8697-841E809975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2727264"/>
              </p:ext>
            </p:extLst>
          </p:nvPr>
        </p:nvGraphicFramePr>
        <p:xfrm>
          <a:off x="3481286" y="4200411"/>
          <a:ext cx="864516" cy="401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55320" imgH="164880" progId="Equation.DSMT4">
                  <p:embed/>
                </p:oleObj>
              </mc:Choice>
              <mc:Fallback>
                <p:oleObj name="Equation" r:id="rId23" imgW="355320" imgH="1648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FEEF6BAC-EEF5-4FD9-8697-841E809975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481286" y="4200411"/>
                        <a:ext cx="864516" cy="4018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F6D35B16-7EF8-4F92-8C10-0D8C018D42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050867"/>
              </p:ext>
            </p:extLst>
          </p:nvPr>
        </p:nvGraphicFramePr>
        <p:xfrm>
          <a:off x="3516575" y="4602229"/>
          <a:ext cx="892513" cy="694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07960" imgH="393480" progId="Equation.DSMT4">
                  <p:embed/>
                </p:oleObj>
              </mc:Choice>
              <mc:Fallback>
                <p:oleObj name="Equation" r:id="rId25" imgW="50796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F6D35B16-7EF8-4F92-8C10-0D8C018D42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516575" y="4602229"/>
                        <a:ext cx="892513" cy="6949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FAAB98AE-BAC0-469D-98DD-1E5C1681D4CC}"/>
              </a:ext>
            </a:extLst>
          </p:cNvPr>
          <p:cNvSpPr txBox="1"/>
          <p:nvPr/>
        </p:nvSpPr>
        <p:spPr>
          <a:xfrm>
            <a:off x="4088366" y="3283187"/>
            <a:ext cx="25594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complex number is pointing DOWN</a:t>
            </a: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B92826C2-1218-481D-95C9-FCAD4877B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537994"/>
              </p:ext>
            </p:extLst>
          </p:nvPr>
        </p:nvGraphicFramePr>
        <p:xfrm>
          <a:off x="7545420" y="3914573"/>
          <a:ext cx="942804" cy="438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320" imgH="164880" progId="Equation.DSMT4">
                  <p:embed/>
                </p:oleObj>
              </mc:Choice>
              <mc:Fallback>
                <p:oleObj name="Equation" r:id="rId27" imgW="355320" imgH="16488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B92826C2-1218-481D-95C9-FCAD4877B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7545420" y="3914573"/>
                        <a:ext cx="942804" cy="4382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6442E121-4957-434B-92EC-A0DBA1E1B7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188904"/>
              </p:ext>
            </p:extLst>
          </p:nvPr>
        </p:nvGraphicFramePr>
        <p:xfrm>
          <a:off x="7574720" y="4391198"/>
          <a:ext cx="822723" cy="775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19040" imgH="393480" progId="Equation.DSMT4">
                  <p:embed/>
                </p:oleObj>
              </mc:Choice>
              <mc:Fallback>
                <p:oleObj name="Equation" r:id="rId28" imgW="419040" imgH="39348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6442E121-4957-434B-92EC-A0DBA1E1B7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574720" y="4391198"/>
                        <a:ext cx="822723" cy="775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6F05A47B-CCB0-43BC-8203-4B9200BBE967}"/>
              </a:ext>
            </a:extLst>
          </p:cNvPr>
          <p:cNvSpPr txBox="1"/>
          <p:nvPr/>
        </p:nvSpPr>
        <p:spPr>
          <a:xfrm>
            <a:off x="7988150" y="3323293"/>
            <a:ext cx="3113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Q1, We have special triangle, 30, 60, 90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E35505B-9886-4C55-B44E-CEA3BE080C0F}"/>
              </a:ext>
            </a:extLst>
          </p:cNvPr>
          <p:cNvGrpSpPr/>
          <p:nvPr/>
        </p:nvGrpSpPr>
        <p:grpSpPr>
          <a:xfrm>
            <a:off x="4614692" y="4017484"/>
            <a:ext cx="1664866" cy="1192067"/>
            <a:chOff x="22845" y="5004093"/>
            <a:chExt cx="2732232" cy="1692728"/>
          </a:xfrm>
        </p:grpSpPr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5017737B-9A30-4600-83A8-92D68C43E9EE}"/>
                </a:ext>
              </a:extLst>
            </p:cNvPr>
            <p:cNvCxnSpPr>
              <a:cxnSpLocks/>
            </p:cNvCxnSpPr>
            <p:nvPr/>
          </p:nvCxnSpPr>
          <p:spPr>
            <a:xfrm>
              <a:off x="22845" y="5896182"/>
              <a:ext cx="273223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C059BED2-190B-4D0D-924F-ECC7DED3B5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5035" y="5004093"/>
              <a:ext cx="15779" cy="169272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FEAFEEB-B65E-4F3C-B2A6-3A891FDEBDEA}"/>
                </a:ext>
              </a:extLst>
            </p:cNvPr>
            <p:cNvCxnSpPr>
              <a:cxnSpLocks/>
            </p:cNvCxnSpPr>
            <p:nvPr/>
          </p:nvCxnSpPr>
          <p:spPr>
            <a:xfrm>
              <a:off x="1315034" y="5907841"/>
              <a:ext cx="15781" cy="726656"/>
            </a:xfrm>
            <a:prstGeom prst="line">
              <a:avLst/>
            </a:prstGeom>
            <a:ln w="41275">
              <a:solidFill>
                <a:srgbClr val="00B050"/>
              </a:solidFill>
              <a:prstDash val="solid"/>
              <a:headEnd type="none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1" name="Object 40">
              <a:extLst>
                <a:ext uri="{FF2B5EF4-FFF2-40B4-BE49-F238E27FC236}">
                  <a16:creationId xmlns:a16="http://schemas.microsoft.com/office/drawing/2014/main" id="{0EAB12FC-1086-4AED-BCFF-A56748A9B64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52417049"/>
                </p:ext>
              </p:extLst>
            </p:nvPr>
          </p:nvGraphicFramePr>
          <p:xfrm>
            <a:off x="1830917" y="6083303"/>
            <a:ext cx="218168" cy="253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7" imgW="126720" imgH="177480" progId="Equation.DSMT4">
                    <p:embed/>
                  </p:oleObj>
                </mc:Choice>
                <mc:Fallback>
                  <p:oleObj name="Equation" r:id="rId17" imgW="126720" imgH="177480" progId="Equation.DSMT4">
                    <p:embed/>
                    <p:pic>
                      <p:nvPicPr>
                        <p:cNvPr id="41" name="Object 40">
                          <a:extLst>
                            <a:ext uri="{FF2B5EF4-FFF2-40B4-BE49-F238E27FC236}">
                              <a16:creationId xmlns:a16="http://schemas.microsoft.com/office/drawing/2014/main" id="{0EAB12FC-1086-4AED-BCFF-A56748A9B64B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830917" y="6083303"/>
                          <a:ext cx="218168" cy="2537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0196053A-A353-42BA-9F6B-41C21045AD70}"/>
                </a:ext>
              </a:extLst>
            </p:cNvPr>
            <p:cNvSpPr/>
            <p:nvPr/>
          </p:nvSpPr>
          <p:spPr>
            <a:xfrm flipV="1">
              <a:off x="756284" y="5404550"/>
              <a:ext cx="1149061" cy="957344"/>
            </a:xfrm>
            <a:prstGeom prst="arc">
              <a:avLst>
                <a:gd name="adj1" fmla="val 16140200"/>
                <a:gd name="adj2" fmla="val 165557"/>
              </a:avLst>
            </a:prstGeom>
            <a:ln>
              <a:solidFill>
                <a:srgbClr val="FF000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7514087-159F-48AE-A24D-95678AF5DD83}"/>
              </a:ext>
            </a:extLst>
          </p:cNvPr>
          <p:cNvGrpSpPr/>
          <p:nvPr/>
        </p:nvGrpSpPr>
        <p:grpSpPr>
          <a:xfrm>
            <a:off x="7374647" y="4184522"/>
            <a:ext cx="2849695" cy="2225336"/>
            <a:chOff x="22845" y="5004093"/>
            <a:chExt cx="2732232" cy="1692728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EBE79CE5-3FA8-4E0C-B1B9-ED8677D7D4FB}"/>
                </a:ext>
              </a:extLst>
            </p:cNvPr>
            <p:cNvCxnSpPr>
              <a:cxnSpLocks/>
            </p:cNvCxnSpPr>
            <p:nvPr/>
          </p:nvCxnSpPr>
          <p:spPr>
            <a:xfrm>
              <a:off x="22845" y="5896182"/>
              <a:ext cx="273223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148ED2BD-2294-41FE-809D-FA6DE5576B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315035" y="5004093"/>
              <a:ext cx="15779" cy="169272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EB956D0B-B35E-452C-94AC-A9317E7B5C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15034" y="5004093"/>
              <a:ext cx="798030" cy="903748"/>
            </a:xfrm>
            <a:prstGeom prst="line">
              <a:avLst/>
            </a:prstGeom>
            <a:ln w="41275">
              <a:solidFill>
                <a:srgbClr val="00B050"/>
              </a:solidFill>
              <a:prstDash val="solid"/>
              <a:headEnd type="none"/>
              <a:tailEnd type="stealth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9" name="Object 48">
              <a:extLst>
                <a:ext uri="{FF2B5EF4-FFF2-40B4-BE49-F238E27FC236}">
                  <a16:creationId xmlns:a16="http://schemas.microsoft.com/office/drawing/2014/main" id="{6F5AF45B-C70F-4B66-BA2B-E69688F7F81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07550699"/>
                </p:ext>
              </p:extLst>
            </p:nvPr>
          </p:nvGraphicFramePr>
          <p:xfrm>
            <a:off x="1627958" y="5611307"/>
            <a:ext cx="218168" cy="253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26720" imgH="177480" progId="Equation.DSMT4">
                    <p:embed/>
                  </p:oleObj>
                </mc:Choice>
                <mc:Fallback>
                  <p:oleObj name="Equation" r:id="rId30" imgW="126720" imgH="177480" progId="Equation.DSMT4">
                    <p:embed/>
                    <p:pic>
                      <p:nvPicPr>
                        <p:cNvPr id="49" name="Object 48">
                          <a:extLst>
                            <a:ext uri="{FF2B5EF4-FFF2-40B4-BE49-F238E27FC236}">
                              <a16:creationId xmlns:a16="http://schemas.microsoft.com/office/drawing/2014/main" id="{6F5AF45B-C70F-4B66-BA2B-E69688F7F81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627958" y="5611307"/>
                          <a:ext cx="218168" cy="2537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" name="Arc 49">
              <a:extLst>
                <a:ext uri="{FF2B5EF4-FFF2-40B4-BE49-F238E27FC236}">
                  <a16:creationId xmlns:a16="http://schemas.microsoft.com/office/drawing/2014/main" id="{DA3E3766-AC3B-44B5-9816-708E5DECD2A6}"/>
                </a:ext>
              </a:extLst>
            </p:cNvPr>
            <p:cNvSpPr/>
            <p:nvPr/>
          </p:nvSpPr>
          <p:spPr>
            <a:xfrm>
              <a:off x="756284" y="5404550"/>
              <a:ext cx="1149061" cy="957344"/>
            </a:xfrm>
            <a:prstGeom prst="arc">
              <a:avLst>
                <a:gd name="adj1" fmla="val 18578641"/>
                <a:gd name="adj2" fmla="val 165557"/>
              </a:avLst>
            </a:prstGeom>
            <a:ln>
              <a:solidFill>
                <a:srgbClr val="FF0000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</p:grp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90BFA7C-3613-9E9C-2414-D0E1BEF17E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043003"/>
              </p:ext>
            </p:extLst>
          </p:nvPr>
        </p:nvGraphicFramePr>
        <p:xfrm>
          <a:off x="426564" y="6028231"/>
          <a:ext cx="1678419" cy="573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96880" imgH="203040" progId="Equation.DSMT4">
                  <p:embed/>
                </p:oleObj>
              </mc:Choice>
              <mc:Fallback>
                <p:oleObj name="Equation" r:id="rId31" imgW="5968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90BFA7C-3613-9E9C-2414-D0E1BEF17E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26564" y="6028231"/>
                        <a:ext cx="1678419" cy="573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60601725-33E6-60C7-20B7-DF53DCF2BD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282360"/>
              </p:ext>
            </p:extLst>
          </p:nvPr>
        </p:nvGraphicFramePr>
        <p:xfrm>
          <a:off x="3258104" y="5689886"/>
          <a:ext cx="1963738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698400" imgH="304560" progId="Equation.DSMT4">
                  <p:embed/>
                </p:oleObj>
              </mc:Choice>
              <mc:Fallback>
                <p:oleObj name="Equation" r:id="rId33" imgW="698400" imgH="30456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60601725-33E6-60C7-20B7-DF53DCF2BD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3258104" y="5689886"/>
                        <a:ext cx="1963738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AD5EB6CF-21C2-7220-D87F-9D1173D4C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784177"/>
              </p:ext>
            </p:extLst>
          </p:nvPr>
        </p:nvGraphicFramePr>
        <p:xfrm>
          <a:off x="5221842" y="5739551"/>
          <a:ext cx="132080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800" imgH="304560" progId="Equation.DSMT4">
                  <p:embed/>
                </p:oleObj>
              </mc:Choice>
              <mc:Fallback>
                <p:oleObj name="Equation" r:id="rId35" imgW="469800" imgH="304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AD5EB6CF-21C2-7220-D87F-9D1173D4CF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221842" y="5739551"/>
                        <a:ext cx="1320800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F2C849B-824C-4EA4-EC3A-4725226263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68767"/>
              </p:ext>
            </p:extLst>
          </p:nvPr>
        </p:nvGraphicFramePr>
        <p:xfrm>
          <a:off x="8880831" y="5726646"/>
          <a:ext cx="1784350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34680" imgH="304560" progId="Equation.DSMT4">
                  <p:embed/>
                </p:oleObj>
              </mc:Choice>
              <mc:Fallback>
                <p:oleObj name="Equation" r:id="rId37" imgW="634680" imgH="3045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FF2C849B-824C-4EA4-EC3A-47252262633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8880831" y="5726646"/>
                        <a:ext cx="1784350" cy="862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9786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5" grpId="0"/>
      <p:bldP spid="30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400D6-BC26-4156-8B9C-93CE7A3C7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13" y="83050"/>
            <a:ext cx="11421533" cy="639762"/>
          </a:xfrm>
        </p:spPr>
        <p:txBody>
          <a:bodyPr/>
          <a:lstStyle/>
          <a:p>
            <a:r>
              <a:rPr lang="en-US" dirty="0"/>
              <a:t>Using Euler’s Formula to Multiply Complex Numbers: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E56CFA3-1DD2-4E33-B20B-8CA9BEB030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957114"/>
              </p:ext>
            </p:extLst>
          </p:nvPr>
        </p:nvGraphicFramePr>
        <p:xfrm>
          <a:off x="652176" y="787386"/>
          <a:ext cx="1306512" cy="37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22080" imgH="177480" progId="Equation.DSMT4">
                  <p:embed/>
                </p:oleObj>
              </mc:Choice>
              <mc:Fallback>
                <p:oleObj name="Equation" r:id="rId4" imgW="622080" imgH="177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E56CFA3-1DD2-4E33-B20B-8CA9BEB030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2176" y="787386"/>
                        <a:ext cx="1306512" cy="3732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28B9379-9E23-461E-8C50-A7987A77B0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870801"/>
              </p:ext>
            </p:extLst>
          </p:nvPr>
        </p:nvGraphicFramePr>
        <p:xfrm>
          <a:off x="1950344" y="731869"/>
          <a:ext cx="24796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800" imgH="253800" progId="Equation.DSMT4">
                  <p:embed/>
                </p:oleObj>
              </mc:Choice>
              <mc:Fallback>
                <p:oleObj name="Equation" r:id="rId6" imgW="11808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28B9379-9E23-461E-8C50-A7987A77B0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50344" y="731869"/>
                        <a:ext cx="2479675" cy="536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A8EF34B-E572-4DAA-8D0F-A8DC4F8195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836128"/>
              </p:ext>
            </p:extLst>
          </p:nvPr>
        </p:nvGraphicFramePr>
        <p:xfrm>
          <a:off x="4432920" y="613611"/>
          <a:ext cx="1154112" cy="618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203040" progId="Equation.DSMT4">
                  <p:embed/>
                </p:oleObj>
              </mc:Choice>
              <mc:Fallback>
                <p:oleObj name="Equation" r:id="rId8" imgW="38088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A8EF34B-E572-4DAA-8D0F-A8DC4F8195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32920" y="613611"/>
                        <a:ext cx="1154112" cy="6182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D9D3CDC-4033-498D-8126-F8F514B9F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826050"/>
              </p:ext>
            </p:extLst>
          </p:nvPr>
        </p:nvGraphicFramePr>
        <p:xfrm>
          <a:off x="245851" y="1456176"/>
          <a:ext cx="1754187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03040" progId="Equation.DSMT4">
                  <p:embed/>
                </p:oleObj>
              </mc:Choice>
              <mc:Fallback>
                <p:oleObj name="Equation" r:id="rId10" imgW="838080" imgH="203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D9D3CDC-4033-498D-8126-F8F514B9F6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45851" y="1456176"/>
                        <a:ext cx="1754187" cy="42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37081788-6C9F-4A00-BFE0-D00370038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233307"/>
              </p:ext>
            </p:extLst>
          </p:nvPr>
        </p:nvGraphicFramePr>
        <p:xfrm>
          <a:off x="2659380" y="1376801"/>
          <a:ext cx="44878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44440" imgH="253800" progId="Equation.DSMT4">
                  <p:embed/>
                </p:oleObj>
              </mc:Choice>
              <mc:Fallback>
                <p:oleObj name="Equation" r:id="rId12" imgW="204444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37081788-6C9F-4A00-BFE0-D003700389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59380" y="1376801"/>
                        <a:ext cx="4487863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D6D4B19-78E3-471F-9695-536DADB7D8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683724"/>
              </p:ext>
            </p:extLst>
          </p:nvPr>
        </p:nvGraphicFramePr>
        <p:xfrm>
          <a:off x="152127" y="3208017"/>
          <a:ext cx="90598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27400" imgH="253800" progId="Equation.DSMT4">
                  <p:embed/>
                </p:oleObj>
              </mc:Choice>
              <mc:Fallback>
                <p:oleObj name="Equation" r:id="rId14" imgW="412740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D6D4B19-78E3-471F-9695-536DADB7D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2127" y="3208017"/>
                        <a:ext cx="9059863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33D180D-3E85-4089-BF31-15A6BC9BA5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120048"/>
              </p:ext>
            </p:extLst>
          </p:nvPr>
        </p:nvGraphicFramePr>
        <p:xfrm>
          <a:off x="114663" y="4812211"/>
          <a:ext cx="73596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352680" imgH="253800" progId="Equation.DSMT4">
                  <p:embed/>
                </p:oleObj>
              </mc:Choice>
              <mc:Fallback>
                <p:oleObj name="Equation" r:id="rId16" imgW="33526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33D180D-3E85-4089-BF31-15A6BC9BA5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4663" y="4812211"/>
                        <a:ext cx="7359650" cy="560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9711CCB-50B9-4344-A4FF-2D946DA103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393997"/>
              </p:ext>
            </p:extLst>
          </p:nvPr>
        </p:nvGraphicFramePr>
        <p:xfrm>
          <a:off x="562066" y="5399995"/>
          <a:ext cx="3624263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50960" imgH="228600" progId="Equation.DSMT4">
                  <p:embed/>
                </p:oleObj>
              </mc:Choice>
              <mc:Fallback>
                <p:oleObj name="Equation" r:id="rId18" imgW="165096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89711CCB-50B9-4344-A4FF-2D946DA10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2066" y="5399995"/>
                        <a:ext cx="3624263" cy="503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28184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8ce696e9412443ecc57c32ed4796326ae4778a"/>
  <p:tag name="GENSWF_OUTPUT_FILE_NAME" val="m9hch3.4"/>
  <p:tag name="ISPRING_ULTRA_SCORM_COURSE_ID" val="9646B377-491A-436E-9794-66CEA0B49653"/>
  <p:tag name="ISPRING_SCORM_RATE_SLIDES" val="1"/>
  <p:tag name="ISPRING_SCORM_PASSING_SCORE" val="100.0000000000"/>
  <p:tag name="ISPRING_PLAYERS_CUSTOMIZATION" val="UEsDBBQAAgAIAA1FU0c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A1FU0c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NRVNH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A1FU0d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NRVNH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NRVNH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DUVTR/WL2nlmAAAAaAAAABwAAAB1bml2ZXJzYWwvbG9jYWxfc2V0dGluZ3MueG1ss7GvyM1RKEstKs7Mz7NVMtQzUFJIzUvOT8nMS7dVCg1x07VQUiguScxLSczJz0u1VcrLV1Kwt+OyyclPTswJTi0pASosVijISaxMLQpJzQUySlL9EnOBKp2cfRNLMvSSE5X07bgAUEsDBBQAAgAIADO7f0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A1FU0c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A5FU0eFzc13EyUAACYyAAAXAAAAdW5pdmVyc2FsL3VuaXZlcnNhbC5wbmfte3k4m+n7b9qhHaatjk4XtX27qCnFlBJLSnU607G3tcQWGdUwltAgSIl0us5MLW1VUmLrKGqNNUgsbU2lRDC2ICI0JAgJgogIJ4b5/n7nOr9zXef8c67rd675w+V9n/t57vvz3PfnuZ/7efO+v15zvLpf8bgiAADYb/PDlRsAwGckAGC3x+d7ZC2Pc22WZf92Rdy4ehlQ1qk2LbuRC7B2sAYAKpK/WPeVl90r3P7BIwIAUH+89bcreXIBBgCcJ9tcsXaJ8Zljej0JmfbYOx+XH3c37u7bkUfeMZN7DBpe/nAJpvrLwd2tX6R9rtL35Xnrl9cRCddBD+Ryf8rwvnISP/bzrWS579W/zTh2su1W+NfS6BWjpipOKb9opohfFCDVWL1e0/m4qL9xY7nMczmJ9nv8/H3NkCZRowAi5kc3fyFDFVBYyRM1b0ppyfFLudqFUVUoo6n8gtsy0VutO9JlOtBqfVyJsDiHtxYlAkdfJu2TjcH9yxeYWAe2BtIaqp7J7seeT9hOFudYqH6+JZxSr3+EMpFdAfSf5cQmh0tXqQbNIPVWmHB4ZbxmJFkqD8j4zFqkMTm80IXZEPb6epsQ4Jo+VOkgFPDWrA7ZTdMWmRWehW6u0QvYC1EFoBNxk6ngMh/81Gr6LfzKUBk51Nd8Mhg/19kQwHChsCs3HWYaDVWjfilpMalaiEbMIkf6z0KpcMbS1J+5Ty6GGmhNJUlWlQeOAga7Su/zKZYrFTQyS8qn3d+rVNbAgwiGG4SZgpEGAVqAT+ratJhUGH9i0FSHGn94tEzDauFXp5B4IRATIdTGLGqDd8WYbEDEgs0NAe1o8+qH6XL0OpMlZaYOlf9ptSm0gsIxKy0hq4UZizW0uFp1P7M9RiFDm2fMkvxMZg8ui3IGAmazEpuf+BHYZY5izwFWF+wNLX4YliaqsAoNb5emSpd+Voobm7loPLy8urFUYIU+fFsYN0JJo5hqAG6Lk5QjcdpeZiptbQx0dZP3c+e9TMSm9o9nVvnKB5zO8iITuuuDux3qCIcY5MiZHDxbV5vrd6m9qVQpvXUh+rxFUvKk+4lPL3gxmbKBs9nJcROnwqabg7svUu5GyWw/xaONmgRWGwvJ0LnHkI2yBAmSjt4H8M5PkWPGdMWOCv03M+wnXv+eoH3azKZwA+UjjejJmsa1GM6ZorPoNjc1ejMXgocYHKi2/TNshTmiXXtj2nEzwSjrmjoDsof5A89/jtyF5keAd33DVEgY6nzwPvLqo+Te/vLZ7AecJUK3p861/H5Tdv8FVIn0ZXnmwOSSU7RnNAXl8iSCc9g4eUk10RrIO26cHHTesfmcLrWjoXK0hvYMqcZF2RccIKEwnGOqIodRVv9wjVrtKHc56w36mmB5wbQzOHVj+U6ohZs/hdFxLgFu0XSKqo7zkCC8KfqUQKI2L1vp61ZYAqMRDoVtBrDyoSsercVoZb8YfnmzYVeIIIRZBTfTWAQxIALmTJkodiVCHTh0tCYLlUW5I+hvavdTNzrfZGA0+0LyJaAuM1eOuS7sUvi27dfvHL+ekTuhfcTs7Jtx43PaqirE2ezAxbiMsP2qTlHBYuTz55TqyDxoftudK1ncKwYt4SdTuGlQbLavh2Mr1cZuLSBmLSCerbBawUR2O/zUQeyf9+7Bl79cUFbUPZhv0XXo9qEDh44IQVIjiHxbQgoqH3OrYbYFhFkZCiBw0rge/vnUC8bJoK66tPxWapxR1z7qnf7ycxbS7/26aetBTKPQfOp6kPtFQncG3zN5qCF5XP9eqDxjJlsUvYKUp84mz+ACW/20uoQ+XRLLll71IQOVglFtVIa6rgoRNNoT5n8k0qhraCET2bla0wByu1uInI3MGDCBSascDmdUOtR0wCU6La1oPD3vsncrVTibqy/RlZzlWapiJ/ubjokgyIDhyfIFlIOXsHBTdUhQ08FLkgeMrastW5BQHTaXHQEzV0ocvXmndWcm6hxv9oZlBJB4f+T2tdluEU/7JErNaawywxyRUGJHOkSijGWibqE8uJ50BMnZTOauQbU8aE0rR7wKGXrQotj47NqxIaU04uWwxGwsfQbam/DOTEhA9GaK6cLj2MmA9HRLYTvISNChTSWgzundD80n+LKJiS2GAkQDHotQjf4yskrPbKEsfjmrzE+7RZhFGDczCXIfFapYdVH4HWHeAjjF9pFeci08aN2wzE8lWWCeZddKi+qbDwGvIU0dg/Fb7CHYZNEtWUTCYpwalq4vDSbdmSPNEkIYi43XW6UukrJHiZJgNRNLQmDvRf1TTGQCJPocAMDlTuH0DbzOzFw5oa2Uq2iB6mj71vFYj1WvnpPJ79gqb58seh2qo9o4hGHzQ6vd20721y3hlzNzspCO18pybivK1oXfGy/PA4R/gWyDgx71531UKFbIn+6snvZxTJGm+qJ8hI7RHGhXsPs9f+bXQS7WtfdmO0xBvQmM5/yhcs/Hld5dfqQnOXhufxBOFKJhVDIqGmqqNu2vcKV4PKIl5Zo7UtyKIsMs3BbrqCb6yS0IqV1pV3jj71ijA7zwjCTGC7ouI4VeQRST0KlcdlMpHeVCgD2WpvoZbzFh0wKVzUERY73jScGYxJZWbo0mTmLBND4nrVX/AvBWbNYWHSnswoDeFR16+jzlecaliT/yHC+c1P6UBs73yOqeOF2KTeX2WzGRlc8oiHizQtXPrmHxMH8zs7SSDQ8fTkog5UgRYrTgtqM18BUypIJWPosDJek1KzxNM/Gt1jfSVzFgX20t3JjOkmcmQH1JtzbE5X77Ko3Y85PE17Em5ximxJ9gktZlUD5ZkYRq5sS8YWu1zPwBYmBFa6uvnPcX+52VhT/By1dXhlcX1QQaJRbCsLwkwXAWwr2VFh6kLmygIjwZLsyhstnNdVqHIYEBRlnyGfbApmYj9OhnkBVwEjuEHT46xJnNvZPtz2idc4ieIyxctLAkSF/yEazX5Ec7LDhtHY26/DyFmJGRZ6GtaIZ489aZ/Z3jaZ2YiVunfOvz2361z28Tpuev0X9ti/mknGYpLEEYQWinevttfmxtW4O5D+i19FoxjImh6gwzeaZc51pW8Jr2V5wbnzKunHk9oNWu8PSwo1H8iusaHUZRsWIum39P0p3yj4F8yuB6OHJwiCB1w9FjtwJax6lwG1GI+9rkjcnIq9jU5bLppOmye6HEU4IhxccqbtocsyHC269QPi1YytxgJiKiZGJ5KKrkVsPkAtFBL6J6brXTkDLZb3Ir3ZMyzDlAma5j2a04EAnYelnydZetjzbTIXCNYPH4wMIQDANTrYSgoLdUrm9CgzJCvBqBRj6tBHTGwsmWVlFY49ViDE2XaVyyIp11BwA6ZVt76MY4ve19Jcbx80WQNgG5+Czl/oPC44Q1SsxiaqBh6H7VgrY26mAzNoVivuscA4tfLkYlaKenXV3uuuCRfDwqRFZpdBB9avlV44G+tBXKMUCw5tV7N2vWOefHq9cKUoFSIxYCWhC7r9TvB1q5PR41caWSk0lHiD2Ttv1C9K1pQhQ9VS2Ig1fBPTZnOheuSSxaZqQZc2V+b0Y3VbAbHrUIKZaZhkFyEYyKGxKxOfsCzLv2zXIyiLChoLy8lsh7CaOb4uJkS8dlxrgEHctsaj9vlGSxAe8oP06gbvwWghk9WqPHjvqeWPoI/KZ0uc1vBaxB2fJGb+aGMeGOXpFFb3+8muQzGWcGrHEtmWsPnkrYNXMtwfWaki8Apnvv8S+GXx7E0YlKhMn4WQPAmNrnJNFHBV+oD8OyASupaAbcjfjX1GguHYqR0gS//Pnkf+opq+mqT07tBgC6f8uRVYiXdO/py5pK/7Og3WKDi9kIEE4aYFRkrZ4HI3cBAD991y2rgHMOWx8FAO66yUG2BF/+nwruujWt9RNCN4RWmxHCxLA4v5QIyJhh48pwMJiySG9aqZmuiFff6meiHJ56QzrD2pSyCijrJlvY4HE8L9adcM+SFzMuVqvvlPL/bv86b21gqyy9yA/Ysjp8jPdn7lV8QdadIJ2WFze416v8LmRhNsTafut1W3K3wBJFkpIGaBAUtzqvp2EVv37rXF4fmr64Grc2XSAv6/G1n2s3JOucbl4nmahO3rJRfAGbU9wHw2556n6FHCRPv2pL1bEErSkdZJqWzFtvfywBQ9HLM1fMtGm2hdRCOKVM1vmtztm8Nex//4vCpuWZYkJoViy/ntbyWIm1NK6EiRGuLrC1/d7wt6ZfblsERksYrNG4larsRsUap4vLfW4qV5cNtoLpeuOiTml1F0jYwWmUVeYXBvVhDQ9u9pP/ioYNJFTrTfyMc/YwSLrU2/tNbArO5850W4YLXVlGHnctJCr1bvoAwyOGebWJUHwHt42H+mbEfUbMzWaBYuZ/PO6pNLk4ObqNY6ZBF5hoS+Wde63xrT7aDW0nI9+PqX1i19Bzqdnyw8utN2qfHbnZX7ttPPNqf9du9Tt+hYxjGLBIxhswzqZYY0dTvO678OxsefOH55qDGuzNmz/gfcWh5YC4tB05X/fn86zEiyuJeaHPu82Dzzt+LLMtXgxfvcF5dikDkGFxKVnv/UyD7TYApuvl8bNh54xTrqVfg0SDO807ZJt8qXk10gNg2bwz1WFbHjz0HBJXWqtQFNjIPHIhwNoEdxYMG56cZxy8KyBsY1Zvnmm9oZBcNRat4zE6aEguVW4I6KVH366tWdPweo8ZMNtlyssU7Cpm78SO7eqp03v8Dg6ItXW3v83kfn/do2uoQdm0mL8mack9D9COLG7Z8dKcTmmt+MDs7Bmnghd2P4cd2h3Aw9/1qCntF1negkD4ce4KsvRQ8ty8RNkwWQoZwJ/+JQmIJTnAyeTwh1x4aZNIyxc8B/1rxbxeKZZ7Sw5pbJxuvfHY7f1iCMrDrR/t0wRiG3KkO+b4qeUoMKu5VNVOPXc5ygse/KwMlr8cY7LelMA64UZO3cbP5PXhdArkkSxVO2Z+z2Vzr2S5EZcBP1mvz0kS3N99XKyORjK2evjjtA2alfBv8dkbNt0dpNHJPMYpK6tqzDb04cYklchklCzgfUSyrmAxcywh5a7PrtU+1rTrfygjWtVHFG0pI0KyQKMvgli21OAmqCymSnuTvrxrpFTzb20HpJ1B+ssXl2UccK7CzjxY9HMjXtxlWjoofvsv6gi31UcF+h8O8f7d4oubdgqI6G37rD6HTWew/Fj1Rv5hFGNyPPQKcsfBwwTiw/fh2UCsebWySUBpsejP39KRHmVXR76b4rvvaCN4fN0R/YPBqy3HSaZfk0fzq/mdAy3qOCXd7UUnoROvxTgC04ZrifId5KZbpqzxzNLH5iXbLJqDKlRXfYMVTPiE0/hJcfRoC8fyJgFyymVb/YHiERuUysckdMEnchm8tDAaNTQ/6+/Cr4uL+ZsDMoh2TYE9Z+Odo1npNTpk9uL4zsIoH46KHhtBip8HM7q0YbGC3/2pUZTJv0k2XqP3lc8iE1crjeuBPHCI9raM31HZsBhbX/Vj1DRueJTuUEicc0LuGCNB4BIHpl3Z0P5Xn/r0+mUo1neWDLndSVGvxcP70yRRrMEn4kM+FNYGRp2ts9BnlW1PlFnWOe74obZUbrBEEGLxvayOrsoOCadMMnboxaCfy/kAYRauPrW95PRLBlozmqMffyqG6B3t3QTZMY9mcjN/E5WOzAcymL8TUuzSnTwYnq1MhDhqZ8YrNXNAZG9P7IHUg2kC5a7QDGSKfcTMU7xtTqYelLmDRL2AiKYsL7ApTq11DNtVxyeLRGpR2HM3VvXGqGs9ezFwJ1Uggrye3PK8IahULjlEUgpsdCi3580VYr7/ya2KDJa5eW7HkQtBUX4F5LpfnaXnusuA2OMwqXKCoHiyPmiF0ShzkWTHRQ3pkHjVAtLZ/ldA7G9y1AiSx0CJ/JpaGAcZuIM+pmau851CLqWIVNF3orQ27YzvuqW+Q1OhP4+XRK3dyeGU0iGtOgTjdtoADS5sstF3GI3yK/SuzLiEyh6nq+OcwNvESfJSeF3VHfVR5BAW4Vc4AjfjPRcI9HkkC0Nt+4A0DxZZ8W0VGjsQgPwb3ojtLxnyvZD7Xkz3mafZ8u3hER5C4u10N+aDwaFqoBkMkIWuNaM6/xsGAe67SBJk+A++OrFEYjU4/OvikkUj+Yd/0dYPdVbtrzoygQ+Kslk5oTc2M7czvdVUuyTcOz0sMM/2c4cci6XWG3QpB06LNZkrzIOh6ICM5UjKZO8OHXr7iPPp8zjAnY9du7UO5vdHs2Q2PtoP2k91VB667NT/PjbzPCDg4k2G1jC9Jr6YuROLQJ1X4UfGDjy7HVN0pPMBx3vFezw2SmUBfY1ydht3QaH3c4svbpNtnwS/5xLtUpwgHqE1uwvkV/S9fu5tL05y3nafI/ixd1aGXUqtzBveOrtM9Tr6FeM+qstIJy5iv9iB2E9U1dPT+vqMqUY45VNEUZC84zWHH5105/UZVu2rov7fmBU7uxtReZ0oT/JWbnh0DQxsKXIbkxvz0L29JojN1UOidxYdWmtKayz1gWUe//ftUWf/3hz/H14UejWuzRTju+JXqvDcbMyGbRZGVk3EG1Y7wcgaF+8svebxdSSiem5WbM8ye/kNWlrohJ7Rk5h39RIeBQwXyWpuqi+5j01JJmAvDoRnUcX+GNdNxHAJu4na/OIvouU5ps4v9jk7wTUs41b9c1CyWg+4VZKknF9zgbMh4BXYw/ezAlGTqBEsrdT3KDgvF8DCrLZoNh3HInogqYGaoJhv1KOctSb866lzTj+qQyVvkOjpPNxoxpnK2SU7WEZJAGXbkH7qQMuDEUUDV4Xz080hUvISKTmHvO+Bn7t93ocLElKWtnuSXoMHVzErzeTnGh02v+cyRJgpO8lxJnnQmhEoyipBdsqE9/qE/xWgG7iigREPrWuub4tyXiBO/Vz8yPXJrctO+4vdqJHcintepEMlreK+ctAAKIikiOhPf3mk47jPz7rCJxVB6lgkpJu2aMSsWz//B0w1GB90MUjao+PZ+x3WORVJnS+yN9ozNEvpAKYiKIG41OXiHC8ent8R4Z0d1FjKL4klajGaRjY6TrFTPWtL6KZdHjD3fIHbXzzty1O+E1W/bux75kTJ5Wvv3R9SQU5vjj+GZR1+IGx473rPmaRbAtNADoW2qhiMl9oFOatgA3Vj3MrttUJcr9nrkSnt61hrQtFl/1Kv1uKDuEkOSq95QJtalOMppMX/EC0/B2IdOWLEr8MEsWAeaZiEE/WWlz7GqATI3JMV75Hd4afmljrZV3nDIx77bDpoKA2zFpBpFLI+f4Ldz/NOXQjORm4vu5kbfi9H3BRACpf8tOa1Vl8boh+O9hnaJzLT8t/f1BE6xhwvvjxgOJXE89hVqiN8+ZALg2mwSYmp4sQTZdhnyDYQZVnjMSyeOplnQS1aaBW75UFXghNx7cKlYnjhwczJ18rmRg0rgVn0vYqFkQHQCYSbMcQ130FUF59mwsDD/JlC87754bKKnot8/IHtdAQpet9RonxPuc6w03AkoRc2eCwL6xs0W3bb3bhTm2r7g125XU7xkQGXfGhZS92oStZB7CXsht+qanB9mV+isLhomRbJvlMQNFiHdq1pYq8kup4AMswGQqRF0Pe3aohuMn2VxXmxIfIawcQyKimUGSD158VNb9vO1BkPPLJP960LQD146HeLPZkg1kBmYOtAM4hQjoMl7NJrMRS45BO4rn5j7WsBa97D5H3JfpCj7VjJq8sR7yGXRauZrARwS2WniuXA4KJZWUDRZf6xa8WVoVQUbGT2yT6vpgPs+DZzmGpPGCM43fd6qrhzoHENxqSIb63DghHYZj13aNA2rQuKyl90u80oDwVdtH9bNF+1L4g6X7fP2S/6njOtluN84ux4yftb+5/I0FwC1+x7qpK1bH+M4aaizTgfGvy6p3kAPusIy/BsBnWVK5IO3wlmCt9dai1d/ggKUim0xy/bN18veh8EIXkLbfvLEZqJDC8Gtp0djsnDEmhEJGG5LRgUf/spl3rNS/LKeRtQrW2OzVubn36VS1eMK5TLkSMetyR+z0HJ57lkhfE6qw8rVzUgLFUKBk7s0v9Zx1eP98yXXVcIe0o1TeOT2kGGzBs61LYouknSK2CqmL6KykLojGmFJEkMWoorO86rJVHVXV0HS5BvuvHHH09WXA7VMEr2ZIHyyY/AsMZWpF1erLdo8gLDh+BS6lS7szO6a32TWbRs4FvpeSEZ4sFFNBZrRe57z9DpZX711qCmshn3rv7bv4sxxy8jD5lHmIV6HnE6/Htxf5W+1MGOF6Mw72AcDGlcao/XNAjm/7u0k/sT4mktKlQkFRx4rkA+HCmCuA1UeFEDfKgh4O0kppXnwvpvcpFX4YNe7qcJu6yaUUtTf6ZY2hbavfn7+J2YmjJRkHVnZuaBx1mkWc3c4OHtIf/1Ef6cNbiQem7rAcYev/62xft7lUyUNC3jnlCSNa1U7M4iWTUgy+z4tcCtHu3uhyMDDO3PIjWMLb7/VlYE3N3MfTHj9ZeLlzIFcdy2sxU3irykbKsN9lJd9taTkJ/YwVDJcIrzzTyXgrVWYNP5i5zav9oni6HSGY4Xa23gDLf+7SR1r3uVn9T8f30g8799UvOP4B/BP4J/BP8I/hH8I/hH8P+JoIGdCBwdbFgZDpbddb+3iJedx0ObJEyBrOelL/4vtLa/sxbhWescTvbGdLZJtmSEa4LZ4GLij2yd9EsYIZm7AHeRq8mbq8k0XNNSXmCoKdigcanHNUtMx0jp0yYQ7d5ML0vGh8JFhrW1KCV7fYLDlSno8hw9XYXcCwCs2f5EetAQngKV1EAZZwFnvtrsMZD2RGrgPh3FLBwl7F4LkRyoie52mMkqHTFrL/isCl6XeDVZw0Fi0Lj66UnvxpJokWoQZrkp7nJ6nNlTJqB9q8ZTTIoruvNR+4X4igk1mxahmXaVY+y1B3BbHN652GHUZV/1Tst2MBMe0LZy5nRnfuMVg4b595EWShXR3Y2vnb5Iqs/95KcpGeS8u7+31zf3QUYCeXaTH90sseUslEU38l6/u1VqufgsOWRUmCXyVrEK+SicFa2+3Ws5jw209Um2B7PRUh60eSabImoUoMFSw/V8uh5Bem4q6yazfQtgxqdDf65/Njx5qD0hxWq+CjXSWrFpAgBwXzl/1KMbK7/+8qYJTYtazw3xEslmnlnaUU+aPvQUouVy+u7pDL7yGX9rbabfLzZTNjHHKeNRltJpJ+gcfcbxm45g3JGBBSSV980XvxvHZ2nHDTw+nBbAyeRSUbSOR9lBzBV0GF+3NKfKj3csyszS6ctwOyKcaA8YM0TuQyOYrkUFIDDZiVJnCO5mWnv26jTIbEWpXO2+2DTbe/40x1iySrGKP2yoe+z71kJ0Nl2nRfkYjuD13k/jkCFlQ0VAcmMO8TBFSIaosZ7gDH2HYML+UDHBc9wr4VWTuwG4AoZWQ27ccjCR9qfxlMYpigIpdtDYfuSrHw85hitE1HQj1FBwrG+4izSAwC5hWbDEnbUg7GT499QxT8eaUJhJ5/mOpGI/Er+XtA/vEGH/l07uC/DPzFpj4lQrchfm6D2+RpTCIQXzwEL8/ieK9fSaz8NfOj9sQ98L9QwNIMwVDpR2tJo9GkIg7SV7mFs/kLJA8eur8B6MGV/fnyoP0Lej22GpnvdDPafCIg5dt45WIj/4FW6tvchs996jO5H1fVOx+ejEWaa4+4R0sWGtIHZoJkvQzvnslwqyvpLjZiS9nGf5ZnBlw7SflFojx+yK4xjhYWgxFRrPiCGn6x0F1KnVX3fesTHBuVk1N/ohcy+TtZrIigm/s8Zu/zV4vx21w50d+bguOYcMj7l33XO85xNe/OBtrPdh5QibmARg3PGWoNa2jS5hw55+K7bL5oPuoECHg6VcFQwjOAMGJ4dIXXhuhrNq9/gxIJya0IyIk7KJ1iLWxhwrdLkLTvQGjIVHNlAXe9Lvh95SDWDEH5JNU0EjsCJz/xPePcf3Nvc+TpFQiJcPeuJyrmnquGzK0Was+CJQVzmoi4fH9iQYjd4tuhe4FhDzsCsPr+9l9YGUih/FP05XBxt5RKk39xvsWsrVlE7Z3OdHNwkzi2HnKIz+kHrAW5jphQkpjbVO66+3mRg5Ga7v3IKDphYhWiOSEBq59niEEMS9ZBy/vqC5ueC6ifAgm/p3l8JV6ScYqfE1aDrcq1OwGIf6DkLqbe6U+BuyEOlo71ol4peRP5f6U1wnkv2SJj9qNsp1Fh0v2OjuZ5uizS5M5WsBb9QqkLeowg2LyiovbldDlXDNsj+a2T1K5qqq+HDVCuHCr80Mfuvbeo8RSEmm+8TOtQ+GHaXsI9XAPegzuDnH/pUA96CRso9RicI3asAo8E9J5lYlfIYcU252xCOW+G8IfZrVHrCYjY+ub0spk6BPT3PwTvuEFP1Q1agAGbc6WfD43RWGV5Fgy8J/uXHNDq+fbLlxeAUrPDappmX8aDij4PUBhdiCz0mF1d8UQOEYuADJcKuEL49f0gjYFY8Tz7IfHvV5yb8Pl4P8WDyEOAyUZ6pRzQYoMlM3WTnkfVWHo051UXzJL2U0Mw3bSsFLm2tl2F0l9wIzCR33Qi/7Fr33pZ1iJ8zEndbsKJgZybu3eEKzI/vklNs12pp/ozOqwxQI93odWyKjceVIF6W8C/JSnvkQ7IOanJEk5Q7FlO+pYuvwdac6J5L5q4+jNf/y6ly3gIOVeTWB9EcUKpBfaRiaGdEHwrr+TNCHlh0ZgZdmkU2/65b+oW2JWH55yUdcMiDNh+se5ghNVwyMs4fKv4XUGmDlmNpNi6mEkPhlMAYp7LWS9uK3XsYNW6iyklSFjX71+cCtKO8PZvLMvLgbJF5B3rZlYjPeK+1U8rMcN72a61wzhUJxFjxIhROkYdalkqjZpD3CKapSTGUbriB+y8Fza/b3D2csa0qgtfB6qB360lPK0H5ikCV1o/ZZdkr63GMVa9Fm3PgX0MH1kS7piGs3TRVxlrf+Sgn9k/CdUvxt84uRxhZln/JlQT0fMTLxsmwrxIPWwF1ATIjfPrK4JcMPpQbcSiKdXvpQyIYTi+Kwq6QzIvxACl+RzKblRSkgjCGJZAETSy28xz/m5lzTSA7xSnQW2omICKxUKVUA61p5Z1KsRApso9VRb1uk5EhGIrocuJ+p6yUXPmebUkITok/aJ7K3bCPWwmdz8JfIDdauEzdeLYQ5pG1FHVMb2N949q5rTPEYTvhE8QEVf71ffK1w/Nn6tVRhykwzwVmeWWHhyojtJfaLUnmVs0Ff+hDdWdXZohqn4NASyylO5URANnoF/ioK7z28HtssisVjxDjM+D4pX7DBx48/SvZpBAcIJBBaUnHa2me4onhxwVNkHTVHlVrutfmytdkYtpVfDCe8MeJm9FGgfHmG0Wud1e/QXGJTALlDz5UakWWuZLZUOWkK604McQ5SicSlbvQrZgSGd6YuCF/ylzS9SsOGuyQf96pWzTV3Ft0PjRo0WH9v0KD1caNTsN7JcdpccgLK6gIMYvmR2uMPhPV2GWsWtTHhQqXNeaWMV2qzTlbSC/eHYjHgKnYQXo0h/gzIa17PhTp+GSkLk6usvll6bvdSNwQZ1ZET+2u8pBYTS5oD1gtz8EA/xzjqy7Xi5YKEXvWtQAsmNhYNNhe97oU4PqKMLYkwm6K/fmDRY6//4bT+h+tBDQob9DkpDBgrEARFeUMCVrrOSMNDDCSUwnuhWHB2jpsCCdDdBccETSmXmE1xQItbdVQkIyycay3SZ34VeagSB8xJf1jwYBiRkb1WmD28/qem9M9Ibz4uRxJVJdoo86f0n888OcVR+lRpDNSa2n3JKXDBayNZcItmLSLBm3/N0Z0inpxqYs42Nhdv7Wqy7GFWRtH9tj1m+YctRtSdC1zAQ1wHPsi2G9lOTyN7Irtp6i9wOP3NOdmGwHjfq7n+TrMBluFNWgdjlsFhqskS7R19zpu9dXw+6j9v4Fw76Josq6D3Bu8jSTZedHcU3ecT8delk9CNSdcxKa95g0fTthK31e7rAjFleUZh2zczW4lLw4tSTtUsTzDCrxyTqYPJ1E2/4OqJAhOtgZreHcRozdi9TOesGA2GvnalkqZlA6kEsa+KviC8zJ3bCi0h9MofydI1wubaEloGzkexWqbtWwNokw3xbHRQht4hQJ23ejMhlkl7aU68pbnofNlIptBurW+M5GTVfrRp/mGxG4G1VspK38O47onZegvKkfsZROsg59tcb9rtfeK91dQKD8PQ/DQa7+DQkRNHAXdsv47jpAXkD40pT47AiJl5DFFKMuoDc9QaqD9Oq+pybC/YYyU0sqpCrQwFFOwCnjD1NQVWiWUICdMgAOCuBDePu2tK/Rx3GtzjQ0/36ilinJjl6OZWzVn0WVsDF/GugcyLVyXVR1IJcZO64NIaAWZTAtRc6348+iJe4Z2Yzw8xBwDG1jMifOptjn+KUqjXAhfTOBFnD7SFAc1Mp6JS7dKgcQsfgNKhbOkQJxXsk5a09b2C+L94pWy0Qtycvl9W1N+1izwcKUutAqe9u7e+bRCPippE7Bz81jcOBadk497mrf6ZHL+0aQ1Ut2mq+lLWMpaRt2AiyrFtVIks9m7dtzUKJTtclB0Pw3jjaZu7tV87habpyrtsfepg853jlbLLP977H1BLAwQUAAIACAAORVNH15kSKV8AAABqAAAAGwAAAHVuaXZlcnNhbC91bml2ZXJzYWwucG5nLnhtbC2MWwqAIBAA/4PuIHuATU2thczLJCn0wqTH7Yto/mY+pnPXPLHDpz2uiwWBHFxfFt2W/BH9ya63CZT8A9htoSYU+tczDjlYMI1AkloZ3QILPo4hW9C8RlKKEymo3uUDUEsBAgAAFAACAAgADUVTRyoNwzZRBAAACxAAAB0AAAAAAAAAAQAAAAAAAAAAAHVuaXZlcnNhbC9jb21tb25fbWVzc2FnZXMubG5nUEsBAgAAFAACAAgADUVTRyXfYoO9BAAAyxYAACcAAAAAAAAAAQAAAAAAjAQAAHVuaXZlcnNhbC9mbGFzaF9wdWJsaXNoaW5nX3NldHRpbmdzLnhtbFBLAQIAABQAAgAIAA1FU0dISKwfsQIAAFEKAAAhAAAAAAAAAAEAAAAAAI4JAAB1bml2ZXJzYWwvZmxhc2hfc2tpbl9zZXR0aW5ncy54bWxQSwECAAAUAAIACAANRVNHQVh2I5EEAADcFQAAJgAAAAAAAAABAAAAAAB+DAAAdW5pdmVyc2FsL2h0bWxfcHVibGlzaGluZ19zZXR0aW5ncy54bWxQSwECAAAUAAIACAANRVNHkkawmakBAABDBgAAHwAAAAAAAAABAAAAAABTEQAAdW5pdmVyc2FsL2h0bWxfc2tpbl9zZXR0aW5ncy5qc1BLAQIAABQAAgAIAA1FU0ca2uo7qgAAAB8BAAAaAAAAAAAAAAEAAAAAADkTAAB1bml2ZXJzYWwvaTE4bl9wcmVzZXRzLnhtbFBLAQIAABQAAgAIAA1FU0f1i9p5ZgAAAGgAAAAcAAAAAAAAAAEAAAAAABsUAAB1bml2ZXJzYWwvbG9jYWxfc2V0dGluZ3MueG1sUEsBAgAAFAACAAgAM7t/RM6CCTfsAgAAiAgAABQAAAAAAAAAAQAAAAAAuxQAAHVuaXZlcnNhbC9wbGF5ZXIueG1sUEsBAgAAFAACAAgADUVTRxe1aH2NCgAAE1oAACkAAAAAAAAAAQAAAAAA2RcAAHVuaXZlcnNhbC9za2luX2N1c3RvbWl6YXRpb25fc2V0dGluZ3MueG1sUEsBAgAAFAACAAgADkVTR4XNzXcTJQAAJjIAABcAAAAAAAAAAAAAAAAArSIAAHVuaXZlcnNhbC91bml2ZXJzYWwucG5nUEsBAgAAFAACAAgADkVTR9eZEilfAAAAagAAABsAAAAAAAAAAQAAAAAA9UcAAHVuaXZlcnNhbC91bml2ZXJzYWwucG5nLnhtbFBLBQYAAAAACwALAEkDAACNSAAAAAA="/>
  <p:tag name="ISPRING_RESOURCE_PATHS_HASH_PRESENTER" val="128ebfc71fb3aa8a5ceb7d5e4ce22071c9e9cbe9"/>
  <p:tag name="ISPRING_LMS_API_VERSION" val="SCORM 2004 (4th edition)"/>
  <p:tag name="ISPRING_CMI5_LAUNCH_METHOD" val="any window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FIRST_PUBLISH" val="1"/>
  <p:tag name="ISPRING_ULTRA_SCORM_COURCE_TITLE" val="M12H Section 6.3 DeMoivre's Theorem and Complex Root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PRESENTATION_TITLE" val="M12H Section 6.3 DeMoivre's Theorem and Complex Root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FD57D62-7445-4D70-9F1A-A4F06280F518}:27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558B1D8-B6A5-4338-9E8B-1B270C7D0C3E}:2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D2993EB-0511-41C8-B447-5EE42F0609C5}:26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4A8CB90-96B6-48F2-897B-797383E728B0}:26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3FD145-C241-4192-8CCB-FC8D9360CA06}:26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5F753D9-92A3-46F1-ABE9-EDDE4B9C67BE}:26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002258A-1829-4F61-9F58-E9AA32CF5874}:26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83E5E22-B883-49E5-A1C1-9B4A4BE67ABD}:27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C11B19E-EDD8-400D-A866-A72495A1A37B}:267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4C445ED-6549-432C-9EAE-158A6FD16A31}:26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9EF6903-4180-4D16-84B2-F2D100675010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C1C2B4E-41AC-44B1-B201-F9266C11E156}:27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F36D2C6-81E1-426B-8F06-E183C72C6C94}:27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DC909DF-F4C7-428F-84AE-08E84CA09CBF}:2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10A8BD1-210E-45C0-A79F-CA9D51AAB471}:2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5CB879E-BA8C-4DD6-84B0-2E1B7C12343B}:25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98D259F-1B66-475A-A7DA-E4BB1F132298}:26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42F173A-C2B0-4DB0-8BE0-E73779AAC505}:25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7045</TotalTime>
  <Words>707</Words>
  <Application>Microsoft Office PowerPoint</Application>
  <PresentationFormat>Widescreen</PresentationFormat>
  <Paragraphs>78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6.3 De Moivre’s Theorem and Complex Roots in Polar Form</vt:lpstr>
      <vt:lpstr>Writing complex Numbers in Euler Form</vt:lpstr>
      <vt:lpstr>Practice: Take each complex number to the nth power</vt:lpstr>
      <vt:lpstr>De Moivre’s Theorem:</vt:lpstr>
      <vt:lpstr>PowerPoint Presentation</vt:lpstr>
      <vt:lpstr>PowerPoint Presentation</vt:lpstr>
      <vt:lpstr>PowerPoint Presentation</vt:lpstr>
      <vt:lpstr>Converting Between A+iB and Exponential form</vt:lpstr>
      <vt:lpstr>Using Euler’s Formula to Multiply Complex Numbers: </vt:lpstr>
      <vt:lpstr>Finding Roots of Complex Numbers</vt:lpstr>
      <vt:lpstr>PowerPoint Presentation</vt:lpstr>
      <vt:lpstr>PowerPoint Presentation</vt:lpstr>
      <vt:lpstr>Practice: Find the indicated roots in rectangular form using De Moivre’s theorem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6.3 DeMoivre's Theorem and Complex Roots</dc:title>
  <dc:creator>Danny Young</dc:creator>
  <cp:lastModifiedBy>Danny Young</cp:lastModifiedBy>
  <cp:revision>28</cp:revision>
  <dcterms:created xsi:type="dcterms:W3CDTF">2011-06-27T16:11:13Z</dcterms:created>
  <dcterms:modified xsi:type="dcterms:W3CDTF">2024-06-03T03:43:03Z</dcterms:modified>
</cp:coreProperties>
</file>